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handoutMasterIdLst>
    <p:handoutMasterId r:id="rId40"/>
  </p:handoutMasterIdLst>
  <p:sldIdLst>
    <p:sldId id="257" r:id="rId2"/>
    <p:sldId id="258" r:id="rId3"/>
    <p:sldId id="259" r:id="rId4"/>
    <p:sldId id="284" r:id="rId5"/>
    <p:sldId id="282" r:id="rId6"/>
    <p:sldId id="283" r:id="rId7"/>
    <p:sldId id="261" r:id="rId8"/>
    <p:sldId id="285" r:id="rId9"/>
    <p:sldId id="286" r:id="rId10"/>
    <p:sldId id="27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6" r:id="rId30"/>
    <p:sldId id="305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281" r:id="rId39"/>
  </p:sldIdLst>
  <p:sldSz cx="9148763" cy="6861175"/>
  <p:notesSz cx="6858000" cy="9144000"/>
  <p:defaultTextStyle>
    <a:defPPr>
      <a:defRPr lang="ko-KR"/>
    </a:defPPr>
    <a:lvl1pPr algn="l" defTabSz="90488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1pPr>
    <a:lvl2pPr marL="457200" algn="l" defTabSz="90488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2pPr>
    <a:lvl3pPr marL="914400" algn="l" defTabSz="90488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3pPr>
    <a:lvl4pPr marL="1371600" algn="l" defTabSz="90488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4pPr>
    <a:lvl5pPr marL="1828800" algn="l" defTabSz="90488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함초롬돋움" pitchFamily="18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frameSlides="1"/>
  <p:showPr>
    <p:present/>
    <p:sldAll/>
    <p:penClr>
      <a:srgbClr val="FF0000"/>
    </p:penClr>
  </p:showPr>
  <p:clrMru>
    <a:srgbClr val="3333FF"/>
    <a:srgbClr val="333399"/>
    <a:srgbClr val="3333CC"/>
    <a:srgbClr val="FFFEB8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D6713C40-B97D-4A46-9DEF-432E734FE4F5}" styleName="Generic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none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Ref idx="0">
              <a:schemeClr val="accent1"/>
            </a:lnRef>
          </a:insideH>
          <a:insideV>
            <a:lnRef idx="0">
              <a:schemeClr val="accent1"/>
            </a:lnRef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>
        <a:fontRef idx="none">
          <a:schemeClr val="dk1"/>
        </a:fontRef>
      </a:tcTxStyle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0">
              <a:schemeClr val="lt1"/>
            </a:lnRef>
          </a:top>
        </a:tcBdr>
        <a:fill>
          <a:solidFill>
            <a:schemeClr val="accent1">
              <a:shade val="60000"/>
            </a:schemeClr>
          </a:solidFill>
        </a:fill>
      </a:tcStyle>
    </a:lastRow>
    <a:seCell>
      <a:tcTxStyle/>
      <a:tcStyle>
        <a:tcBdr>
          <a:left>
            <a:lnRef idx="2">
              <a:schemeClr val="lt1"/>
            </a:lnRef>
          </a:left>
          <a:top>
            <a:ln>
              <a:noFill/>
            </a:ln>
          </a:top>
        </a:tcBdr>
      </a:tcStyle>
    </a:seCell>
    <a:swCell>
      <a:tcTxStyle/>
      <a:tcStyle>
        <a:tcBdr>
          <a:right>
            <a:lnRef idx="2">
              <a:schemeClr val="lt1"/>
            </a:lnRef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0">
              <a:schemeClr val="lt1"/>
            </a:lnRef>
          </a:bottom>
        </a:tcBdr>
        <a:fill>
          <a:noFill/>
        </a:fill>
      </a:tcStyle>
    </a:firstRow>
    <a:neCell>
      <a:tcTxStyle/>
      <a:tcStyle>
        <a:tcBdr>
          <a:bottom>
            <a:ln>
              <a:noFill/>
            </a:ln>
          </a:bottom>
        </a:tcBdr>
      </a:tcStyle>
    </a:neCell>
  </a:tblStyle>
  <a:tblStyle styleId="{01A66EDD-3DAB-4C5B-A090-DC80EC1FD486}" styleName="Normal Style 1 - Accent 1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/>
    <p:restoredTop sz="90017"/>
  </p:normalViewPr>
  <p:slideViewPr>
    <p:cSldViewPr snapToObjects="1">
      <p:cViewPr varScale="1">
        <p:scale>
          <a:sx n="98" d="100"/>
          <a:sy n="98" d="100"/>
        </p:scale>
        <p:origin x="-378" y="-90"/>
      </p:cViewPr>
      <p:guideLst>
        <p:guide orient="horz" pos="2160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55250" cy="7375525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03BF81B1-2FF7-4E56-AB6F-7E52005F1E01}" type="datetimeFigureOut">
              <a:rPr lang="ko-KR" altLang="en-US"/>
              <a:pPr>
                <a:defRPr/>
              </a:pPr>
              <a:t>2011-06-14</a:t>
            </a:fld>
            <a:endParaRPr lang="en-US" altLang="ko-KR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9C0E56B3-5DC9-48B6-B533-4969B2592DB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6110" y="2131397"/>
            <a:ext cx="7775914" cy="1470695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2220" y="3887973"/>
            <a:ext cx="6403694" cy="17533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5188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75952-4A6A-4B79-BE74-9977E3A28F04}" type="datetime1">
              <a:rPr lang="ko-KR" altLang="en-US"/>
              <a:pPr>
                <a:defRPr/>
              </a:pPr>
              <a:t>2011-06-14</a:t>
            </a:fld>
            <a:endParaRPr lang="ko-KR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5788" y="6256338"/>
            <a:ext cx="2897187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6375" y="6251575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&lt;#&gt;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2131397"/>
            <a:ext cx="9148135" cy="147069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08FECA-0C23-4F00-8F32-EE4E6C343320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EFB9C6C-77B1-4A6F-9216-20F1796E450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406" y="274763"/>
            <a:ext cx="8233321" cy="114352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144077" y="2215573"/>
            <a:ext cx="4859963" cy="3216153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10B92A-5FAD-4C61-9814-5D834FEDA191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3DCDC6-65DF-422D-9DBB-3035299B3C3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32397" y="274763"/>
            <a:ext cx="2058330" cy="5854194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406" y="274763"/>
            <a:ext cx="6022522" cy="585419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0114DA-32FA-4A19-8097-51977679CBB4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86458E3-D93F-4A1D-866A-BD6D1136317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1276C-9B98-4530-91B2-BAA8E96FB50E}" type="datetime1">
              <a:rPr lang="ko-KR" altLang="en-US"/>
              <a:pPr>
                <a:defRPr/>
              </a:pPr>
              <a:t>2011-06-14</a:t>
            </a:fld>
            <a:endParaRPr lang="ko-KR" altLang="ko-KR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 </a:t>
            </a:r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&lt;#&gt;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2DD8738-F294-46DF-86D0-F2C3BE98EF4E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683EA66-80D7-46C4-AB33-DF1C905019A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209E7B-DDE0-4A5E-8E75-64D22D1B347A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B1DA25-3002-4FF5-AEC2-48426B17E53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639" y="4408910"/>
            <a:ext cx="7775914" cy="136269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639" y="2908039"/>
            <a:ext cx="7775914" cy="150087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AB06BC6-F2E6-419C-A2CC-94F8F9E11763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CDEA3C6-5C67-44E2-B178-7F28FB360A0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406" y="1600930"/>
            <a:ext cx="4040426" cy="45280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0301" y="1600930"/>
            <a:ext cx="4040426" cy="45280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6625EA6-4C9D-4326-94BC-DC37440B00D4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BDA92A6-133B-4C2D-8424-4CCCDE7820E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0B0E7D-8014-4CC2-8C92-C675DD6E809A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4A19CC6-8049-4771-9D1D-F62B2343F80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234" y="1643812"/>
            <a:ext cx="8233321" cy="4527264"/>
          </a:xfrm>
        </p:spPr>
        <p:txBody>
          <a:bodyPr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DF147F-E610-46D4-BF36-3F6779FFEB28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66A6747-F56B-4FDD-A0F3-31B7A0DA52A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406" y="1600930"/>
            <a:ext cx="4040426" cy="21970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50301" y="1600930"/>
            <a:ext cx="4040426" cy="21970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6234" y="3986037"/>
            <a:ext cx="4040426" cy="21970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9129" y="3986037"/>
            <a:ext cx="4040426" cy="21970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02481-03CF-4882-8955-FD643F1F8FC7}" type="datetime1">
              <a:rPr lang="ko-KR" altLang="en-US"/>
              <a:pPr>
                <a:defRPr/>
              </a:pPr>
              <a:t>2011-06-14</a:t>
            </a:fld>
            <a:endParaRPr lang="ko-KR" altLang="ko-KR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 </a:t>
            </a: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&lt;#&gt;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3098" y="4802790"/>
            <a:ext cx="5488880" cy="566996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793098" y="613054"/>
            <a:ext cx="5488880" cy="4116677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3098" y="5369786"/>
            <a:ext cx="5488880" cy="8052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1CEEFE-D191-4CE1-B1A1-8DB61B463B81}" type="datetime1">
              <a:rPr lang="ko-KR" altLang="en-US"/>
              <a:pPr>
                <a:defRPr/>
              </a:pPr>
              <a:t>2011-06-14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" fontAlgn="auto">
              <a:spcBef>
                <a:spcPts val="0"/>
              </a:spcBef>
              <a:spcAft>
                <a:spcPts val="0"/>
              </a:spcAft>
              <a:buClrTx/>
              <a:buSzTx/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77CC97C-DC50-43C4-8235-51444553450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327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32775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251575"/>
            <a:ext cx="2135188" cy="4572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lIns="91440" tIns="45720" rIns="91440" bIns="45720" anchor="ctr"/>
          <a:lstStyle>
            <a:lvl1pPr algn="l" defTabSz="91440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CF469AA-803C-456A-8E00-018F2E914860}" type="datetime1">
              <a:rPr lang="ko-KR" altLang="en-US"/>
              <a:pPr>
                <a:defRPr/>
              </a:pPr>
              <a:t>2011-06-14</a:t>
            </a:fld>
            <a:endParaRPr lang="ko-KR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5788" y="6251575"/>
            <a:ext cx="2897187" cy="4572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wrap="square" lIns="89994" tIns="46783" rIns="89994" bIns="46783" numCol="1" anchor="b" anchorCtr="0" compatLnSpc="1">
            <a:prstTxWarp prst="textNoShape">
              <a:avLst/>
            </a:prstTxWarp>
            <a:noAutofit/>
          </a:bodyPr>
          <a:lstStyle>
            <a:lvl1pPr algn="ctr">
              <a:buClr>
                <a:srgbClr val="000000"/>
              </a:buClr>
              <a:buSzPct val="100000"/>
              <a:defRPr kumimoji="0" sz="1200">
                <a:ea typeface="함초롬돋움"/>
                <a:cs typeface="함초롬돋움"/>
                <a:sym typeface="Wingdings" pitchFamily="2" charset="2"/>
              </a:defRPr>
            </a:lvl1pPr>
          </a:lstStyle>
          <a:p>
            <a:pPr>
              <a:defRPr/>
            </a:pPr>
            <a:r>
              <a:rPr lang="ko-KR" altLang="en-US"/>
              <a:t>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6375" y="6251575"/>
            <a:ext cx="2133600" cy="4572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wrap="square" lIns="89994" tIns="46783" rIns="89994" bIns="46783" numCol="1" anchor="b" anchorCtr="0" compatLnSpc="1">
            <a:prstTxWarp prst="textNoShape">
              <a:avLst/>
            </a:prstTxWarp>
            <a:noAutofit/>
          </a:bodyPr>
          <a:lstStyle>
            <a:lvl1pPr algn="r">
              <a:buClr>
                <a:srgbClr val="000000"/>
              </a:buClr>
              <a:buSzPct val="100000"/>
              <a:defRPr kumimoji="0" sz="1200">
                <a:ea typeface="굴림" pitchFamily="50" charset="-127"/>
                <a:cs typeface="함초롬돋움"/>
                <a:sym typeface="Wingdings" pitchFamily="2" charset="2"/>
              </a:defRPr>
            </a:lvl1pPr>
          </a:lstStyle>
          <a:p>
            <a:pPr>
              <a:defRPr/>
            </a:pPr>
            <a:r>
              <a:rPr lang="ko-KR" altLang="en-US"/>
              <a:t>&lt;#&gt; </a:t>
            </a:r>
          </a:p>
        </p:txBody>
      </p:sp>
      <p:sp>
        <p:nvSpPr>
          <p:cNvPr id="1031" name="직사각형 6"/>
          <p:cNvSpPr>
            <a:spLocks noChangeArrowheads="1"/>
          </p:cNvSpPr>
          <p:nvPr/>
        </p:nvSpPr>
        <p:spPr bwMode="auto">
          <a:xfrm>
            <a:off x="0" y="0"/>
            <a:ext cx="9148763" cy="836613"/>
          </a:xfrm>
          <a:prstGeom prst="rect">
            <a:avLst/>
          </a:prstGeom>
          <a:solidFill>
            <a:srgbClr val="333399"/>
          </a:solidFill>
          <a:ln w="9523" cap="rnd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ko-KR" altLang="en-US">
              <a:ea typeface="함초롬돋움"/>
              <a:cs typeface="함초롬돋움"/>
            </a:endParaRPr>
          </a:p>
        </p:txBody>
      </p:sp>
      <p:sp>
        <p:nvSpPr>
          <p:cNvPr id="1032" name="직사각형 7"/>
          <p:cNvSpPr>
            <a:spLocks noChangeArrowheads="1"/>
          </p:cNvSpPr>
          <p:nvPr/>
        </p:nvSpPr>
        <p:spPr bwMode="auto">
          <a:xfrm>
            <a:off x="0" y="0"/>
            <a:ext cx="9148763" cy="836613"/>
          </a:xfrm>
          <a:prstGeom prst="rect">
            <a:avLst/>
          </a:prstGeom>
          <a:solidFill>
            <a:srgbClr val="333399"/>
          </a:solidFill>
          <a:ln w="9523" cap="rnd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ko-KR" altLang="en-US">
              <a:ea typeface="함초롬돋움"/>
              <a:cs typeface="함초롬돋움"/>
            </a:endParaRPr>
          </a:p>
        </p:txBody>
      </p:sp>
      <p:pic>
        <p:nvPicPr>
          <p:cNvPr id="1033" name="그림 8"/>
          <p:cNvPicPr>
            <a:picLocks noChangeAspect="1"/>
          </p:cNvPicPr>
          <p:nvPr/>
        </p:nvPicPr>
        <p:blipFill>
          <a:blip r:embed="rId15" cstate="print"/>
          <a:srcRect b="4730"/>
          <a:stretch>
            <a:fillRect/>
          </a:stretch>
        </p:blipFill>
        <p:spPr bwMode="auto">
          <a:xfrm>
            <a:off x="-1588" y="1052513"/>
            <a:ext cx="9153526" cy="4395787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58" r:id="rId8"/>
    <p:sldLayoutId id="2147483967" r:id="rId9"/>
    <p:sldLayoutId id="2147483968" r:id="rId10"/>
    <p:sldLayoutId id="2147483969" r:id="rId11"/>
    <p:sldLayoutId id="2147483970" r:id="rId12"/>
    <p:sldLayoutId id="2147483959" r:id="rId13"/>
  </p:sldLayoutIdLst>
  <p:hf sldNum="0" hdr="0" ftr="0" dt="0"/>
  <p:txStyles>
    <p:titleStyle>
      <a:lvl1pPr algn="ctr" defTabSz="90488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함초롬돋움"/>
        </a:defRPr>
      </a:lvl1pPr>
      <a:lvl2pPr algn="ctr" defTabSz="90488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함초롬돋움"/>
          <a:ea typeface="함초롬돋움"/>
          <a:cs typeface="함초롬돋움"/>
        </a:defRPr>
      </a:lvl2pPr>
      <a:lvl3pPr algn="ctr" defTabSz="90488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함초롬돋움"/>
          <a:ea typeface="함초롬돋움"/>
          <a:cs typeface="함초롬돋움"/>
        </a:defRPr>
      </a:lvl3pPr>
      <a:lvl4pPr algn="ctr" defTabSz="90488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함초롬돋움"/>
          <a:ea typeface="함초롬돋움"/>
          <a:cs typeface="함초롬돋움"/>
        </a:defRPr>
      </a:lvl4pPr>
      <a:lvl5pPr algn="ctr" defTabSz="90488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함초롬돋움"/>
          <a:ea typeface="함초롬돋움"/>
          <a:cs typeface="함초롬돋움"/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048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함초롬돋움"/>
        </a:defRPr>
      </a:lvl1pPr>
      <a:lvl2pPr marL="742950" indent="-285750" algn="l" defTabSz="9048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함초롬돋움"/>
        </a:defRPr>
      </a:lvl2pPr>
      <a:lvl3pPr marL="1143000" indent="-228600" algn="l" defTabSz="9048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함초롬돋움"/>
        </a:defRPr>
      </a:lvl3pPr>
      <a:lvl4pPr marL="1600200" indent="-228600" algn="l" defTabSz="9048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함초롬돋움"/>
        </a:defRPr>
      </a:lvl4pPr>
      <a:lvl5pPr marL="2057400" indent="-228600" algn="l" defTabSz="9048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함초롬돋움"/>
        </a:defRPr>
      </a:lvl5pPr>
      <a:lvl6pPr marL="25146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그림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9193212" cy="68770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sp>
        <p:nvSpPr>
          <p:cNvPr id="3" name="자유형 2"/>
          <p:cNvSpPr>
            <a:spLocks noEditPoints="1" noChangeShapeType="1" noTextEdit="1"/>
          </p:cNvSpPr>
          <p:nvPr/>
        </p:nvSpPr>
        <p:spPr>
          <a:xfrm rot="21600000">
            <a:off x="2270125" y="5086350"/>
            <a:ext cx="2376488" cy="938213"/>
          </a:xfrm>
          <a:custGeom>
            <a:avLst/>
            <a:gdLst/>
            <a:ahLst/>
            <a:cxnLst/>
            <a:rect l="l" t="t" r="r" b="b"/>
            <a:pathLst>
              <a:path w="2591977" h="937024">
                <a:moveTo>
                  <a:pt x="152400" y="123825"/>
                </a:moveTo>
                <a:lnTo>
                  <a:pt x="152400" y="123825"/>
                </a:lnTo>
                <a:cubicBezTo>
                  <a:pt x="152400" y="123825"/>
                  <a:pt x="95250" y="123825"/>
                  <a:pt x="66675" y="152400"/>
                </a:cubicBezTo>
                <a:cubicBezTo>
                  <a:pt x="66675" y="152400"/>
                  <a:pt x="38100" y="171450"/>
                  <a:pt x="38100" y="200025"/>
                </a:cubicBezTo>
                <a:cubicBezTo>
                  <a:pt x="38100" y="200025"/>
                  <a:pt x="38100" y="228600"/>
                  <a:pt x="66675" y="257175"/>
                </a:cubicBezTo>
                <a:cubicBezTo>
                  <a:pt x="66675" y="257175"/>
                  <a:pt x="95250" y="276225"/>
                  <a:pt x="152400" y="276225"/>
                </a:cubicBezTo>
                <a:cubicBezTo>
                  <a:pt x="152400" y="276225"/>
                  <a:pt x="209550" y="276225"/>
                  <a:pt x="238124" y="247650"/>
                </a:cubicBezTo>
                <a:cubicBezTo>
                  <a:pt x="238124" y="247650"/>
                  <a:pt x="266700" y="228600"/>
                  <a:pt x="266700" y="200025"/>
                </a:cubicBezTo>
                <a:cubicBezTo>
                  <a:pt x="266700" y="200025"/>
                  <a:pt x="266700" y="171450"/>
                  <a:pt x="238124" y="152400"/>
                </a:cubicBezTo>
                <a:cubicBezTo>
                  <a:pt x="238124" y="152400"/>
                  <a:pt x="209550" y="123825"/>
                  <a:pt x="152400" y="123825"/>
                </a:cubicBezTo>
                <a:lnTo>
                  <a:pt x="152400" y="123825"/>
                </a:lnTo>
                <a:moveTo>
                  <a:pt x="152400" y="180975"/>
                </a:moveTo>
                <a:lnTo>
                  <a:pt x="152400" y="180975"/>
                </a:lnTo>
                <a:cubicBezTo>
                  <a:pt x="152400" y="180975"/>
                  <a:pt x="171450" y="180975"/>
                  <a:pt x="180975" y="190500"/>
                </a:cubicBezTo>
                <a:cubicBezTo>
                  <a:pt x="180975" y="190500"/>
                  <a:pt x="190500" y="190500"/>
                  <a:pt x="190500" y="200025"/>
                </a:cubicBezTo>
                <a:cubicBezTo>
                  <a:pt x="190500" y="200025"/>
                  <a:pt x="190500" y="209550"/>
                  <a:pt x="180975" y="209550"/>
                </a:cubicBezTo>
                <a:cubicBezTo>
                  <a:pt x="180975" y="209550"/>
                  <a:pt x="171450" y="219075"/>
                  <a:pt x="152400" y="219075"/>
                </a:cubicBezTo>
                <a:cubicBezTo>
                  <a:pt x="152400" y="219075"/>
                  <a:pt x="133350" y="219075"/>
                  <a:pt x="123825" y="209550"/>
                </a:cubicBezTo>
                <a:cubicBezTo>
                  <a:pt x="123825" y="209550"/>
                  <a:pt x="114300" y="209550"/>
                  <a:pt x="114300" y="200025"/>
                </a:cubicBezTo>
                <a:cubicBezTo>
                  <a:pt x="114300" y="200025"/>
                  <a:pt x="114300" y="190500"/>
                  <a:pt x="123825" y="190500"/>
                </a:cubicBezTo>
                <a:cubicBezTo>
                  <a:pt x="123825" y="190500"/>
                  <a:pt x="133350" y="180975"/>
                  <a:pt x="152400" y="180975"/>
                </a:cubicBezTo>
                <a:lnTo>
                  <a:pt x="152400" y="180975"/>
                </a:lnTo>
                <a:moveTo>
                  <a:pt x="19050" y="66675"/>
                </a:moveTo>
                <a:lnTo>
                  <a:pt x="19050" y="66675"/>
                </a:lnTo>
                <a:lnTo>
                  <a:pt x="19050" y="123825"/>
                </a:lnTo>
                <a:lnTo>
                  <a:pt x="285750" y="123825"/>
                </a:lnTo>
                <a:lnTo>
                  <a:pt x="285750" y="66675"/>
                </a:lnTo>
                <a:lnTo>
                  <a:pt x="19050" y="66675"/>
                </a:lnTo>
                <a:moveTo>
                  <a:pt x="76200" y="9525"/>
                </a:moveTo>
                <a:lnTo>
                  <a:pt x="76200" y="9525"/>
                </a:lnTo>
                <a:lnTo>
                  <a:pt x="76200" y="66675"/>
                </a:lnTo>
                <a:lnTo>
                  <a:pt x="228600" y="66675"/>
                </a:lnTo>
                <a:lnTo>
                  <a:pt x="228600" y="9525"/>
                </a:lnTo>
                <a:lnTo>
                  <a:pt x="76200" y="9525"/>
                </a:lnTo>
                <a:moveTo>
                  <a:pt x="447675" y="0"/>
                </a:moveTo>
                <a:lnTo>
                  <a:pt x="447675" y="0"/>
                </a:lnTo>
                <a:lnTo>
                  <a:pt x="400050" y="0"/>
                </a:lnTo>
                <a:lnTo>
                  <a:pt x="400050" y="123825"/>
                </a:lnTo>
                <a:lnTo>
                  <a:pt x="371475" y="123825"/>
                </a:lnTo>
                <a:lnTo>
                  <a:pt x="371475" y="38100"/>
                </a:lnTo>
                <a:quadBezTo>
                  <a:pt x="371475" y="38100"/>
                  <a:pt x="371475" y="28575"/>
                </a:quadBezTo>
                <a:quadBezTo>
                  <a:pt x="371475" y="28575"/>
                  <a:pt x="371475" y="28575"/>
                </a:quadBezTo>
                <a:cubicBezTo>
                  <a:pt x="371475" y="28575"/>
                  <a:pt x="381000" y="9525"/>
                  <a:pt x="371475" y="9525"/>
                </a:cubicBezTo>
                <a:quadBezTo>
                  <a:pt x="371475" y="9525"/>
                  <a:pt x="342900" y="9525"/>
                </a:quadBezTo>
                <a:lnTo>
                  <a:pt x="285750" y="9525"/>
                </a:lnTo>
                <a:lnTo>
                  <a:pt x="285750" y="266700"/>
                </a:lnTo>
                <a:lnTo>
                  <a:pt x="371475" y="266700"/>
                </a:lnTo>
                <a:lnTo>
                  <a:pt x="371475" y="190500"/>
                </a:lnTo>
                <a:lnTo>
                  <a:pt x="400050" y="190500"/>
                </a:lnTo>
                <a:lnTo>
                  <a:pt x="400050" y="285750"/>
                </a:lnTo>
                <a:lnTo>
                  <a:pt x="485775" y="285750"/>
                </a:lnTo>
                <a:lnTo>
                  <a:pt x="485775" y="38100"/>
                </a:lnTo>
                <a:cubicBezTo>
                  <a:pt x="485775" y="38100"/>
                  <a:pt x="485775" y="28575"/>
                  <a:pt x="485775" y="28575"/>
                </a:cubicBezTo>
                <a:quadBezTo>
                  <a:pt x="485775" y="28575"/>
                  <a:pt x="485775" y="19050"/>
                </a:quadBezTo>
                <a:cubicBezTo>
                  <a:pt x="485775" y="19050"/>
                  <a:pt x="485775" y="9525"/>
                  <a:pt x="485775" y="0"/>
                </a:cubicBezTo>
                <a:cubicBezTo>
                  <a:pt x="485775" y="0"/>
                  <a:pt x="476249" y="0"/>
                  <a:pt x="447675" y="0"/>
                </a:cubicBezTo>
                <a:lnTo>
                  <a:pt x="447675" y="0"/>
                </a:lnTo>
                <a:moveTo>
                  <a:pt x="285750" y="276225"/>
                </a:moveTo>
                <a:lnTo>
                  <a:pt x="285750" y="276225"/>
                </a:lnTo>
                <a:cubicBezTo>
                  <a:pt x="285750" y="276225"/>
                  <a:pt x="190500" y="276225"/>
                  <a:pt x="133350" y="304800"/>
                </a:cubicBezTo>
                <a:cubicBezTo>
                  <a:pt x="133350" y="304800"/>
                  <a:pt x="85725" y="323850"/>
                  <a:pt x="85725" y="361950"/>
                </a:cubicBezTo>
                <a:cubicBezTo>
                  <a:pt x="85725" y="361950"/>
                  <a:pt x="85725" y="400050"/>
                  <a:pt x="133350" y="428625"/>
                </a:cubicBezTo>
                <a:cubicBezTo>
                  <a:pt x="133350" y="428625"/>
                  <a:pt x="190500" y="457200"/>
                  <a:pt x="285750" y="457200"/>
                </a:cubicBezTo>
                <a:cubicBezTo>
                  <a:pt x="285750" y="457200"/>
                  <a:pt x="381000" y="457200"/>
                  <a:pt x="438150" y="428625"/>
                </a:cubicBezTo>
                <a:cubicBezTo>
                  <a:pt x="438150" y="428625"/>
                  <a:pt x="485775" y="400050"/>
                  <a:pt x="485775" y="361950"/>
                </a:cubicBezTo>
                <a:cubicBezTo>
                  <a:pt x="485775" y="361950"/>
                  <a:pt x="485775" y="323850"/>
                  <a:pt x="438150" y="304800"/>
                </a:cubicBezTo>
                <a:cubicBezTo>
                  <a:pt x="438150" y="304800"/>
                  <a:pt x="381000" y="276225"/>
                  <a:pt x="285750" y="276225"/>
                </a:cubicBezTo>
                <a:lnTo>
                  <a:pt x="285750" y="276225"/>
                </a:lnTo>
                <a:moveTo>
                  <a:pt x="285750" y="333375"/>
                </a:moveTo>
                <a:lnTo>
                  <a:pt x="285750" y="333375"/>
                </a:lnTo>
                <a:cubicBezTo>
                  <a:pt x="285750" y="333375"/>
                  <a:pt x="342900" y="333375"/>
                  <a:pt x="371475" y="342900"/>
                </a:cubicBezTo>
                <a:cubicBezTo>
                  <a:pt x="371475" y="342900"/>
                  <a:pt x="400050" y="352425"/>
                  <a:pt x="400050" y="361950"/>
                </a:cubicBezTo>
                <a:cubicBezTo>
                  <a:pt x="400050" y="361950"/>
                  <a:pt x="400050" y="381000"/>
                  <a:pt x="371475" y="390525"/>
                </a:cubicBezTo>
                <a:cubicBezTo>
                  <a:pt x="371475" y="390525"/>
                  <a:pt x="342900" y="400050"/>
                  <a:pt x="285750" y="400050"/>
                </a:cubicBezTo>
                <a:cubicBezTo>
                  <a:pt x="285750" y="400050"/>
                  <a:pt x="228600" y="400050"/>
                  <a:pt x="190500" y="390525"/>
                </a:cubicBezTo>
                <a:cubicBezTo>
                  <a:pt x="190500" y="390525"/>
                  <a:pt x="171450" y="381000"/>
                  <a:pt x="171450" y="361950"/>
                </a:cubicBezTo>
                <a:cubicBezTo>
                  <a:pt x="171450" y="361950"/>
                  <a:pt x="171450" y="352425"/>
                  <a:pt x="200025" y="342900"/>
                </a:cubicBezTo>
                <a:cubicBezTo>
                  <a:pt x="200025" y="342900"/>
                  <a:pt x="228600" y="333375"/>
                  <a:pt x="285750" y="333375"/>
                </a:cubicBezTo>
                <a:lnTo>
                  <a:pt x="285750" y="333375"/>
                </a:lnTo>
                <a:moveTo>
                  <a:pt x="561975" y="19050"/>
                </a:moveTo>
                <a:lnTo>
                  <a:pt x="561975" y="19050"/>
                </a:lnTo>
                <a:lnTo>
                  <a:pt x="561975" y="85725"/>
                </a:lnTo>
                <a:lnTo>
                  <a:pt x="657225" y="85725"/>
                </a:lnTo>
                <a:lnTo>
                  <a:pt x="657225" y="95250"/>
                </a:lnTo>
                <a:cubicBezTo>
                  <a:pt x="657225" y="95250"/>
                  <a:pt x="657225" y="104775"/>
                  <a:pt x="647700" y="123825"/>
                </a:cubicBezTo>
                <a:cubicBezTo>
                  <a:pt x="647700" y="123825"/>
                  <a:pt x="638175" y="133350"/>
                  <a:pt x="619125" y="152400"/>
                </a:cubicBezTo>
                <a:cubicBezTo>
                  <a:pt x="619125" y="152400"/>
                  <a:pt x="600075" y="171450"/>
                  <a:pt x="581025" y="180975"/>
                </a:cubicBezTo>
                <a:cubicBezTo>
                  <a:pt x="581025" y="180975"/>
                  <a:pt x="552450" y="190500"/>
                  <a:pt x="523875" y="200025"/>
                </a:cubicBezTo>
                <a:cubicBezTo>
                  <a:pt x="523875" y="200025"/>
                  <a:pt x="542925" y="219075"/>
                  <a:pt x="552450" y="228600"/>
                </a:cubicBezTo>
                <a:cubicBezTo>
                  <a:pt x="552450" y="228600"/>
                  <a:pt x="571500" y="247650"/>
                  <a:pt x="581025" y="257175"/>
                </a:cubicBezTo>
                <a:cubicBezTo>
                  <a:pt x="581025" y="257175"/>
                  <a:pt x="628650" y="238124"/>
                  <a:pt x="666750" y="219075"/>
                </a:cubicBezTo>
                <a:cubicBezTo>
                  <a:pt x="666750" y="219075"/>
                  <a:pt x="695325" y="190500"/>
                  <a:pt x="704850" y="171450"/>
                </a:cubicBezTo>
                <a:cubicBezTo>
                  <a:pt x="704850" y="171450"/>
                  <a:pt x="704850" y="190500"/>
                  <a:pt x="742950" y="209550"/>
                </a:cubicBezTo>
                <a:cubicBezTo>
                  <a:pt x="742950" y="209550"/>
                  <a:pt x="771525" y="238124"/>
                  <a:pt x="819150" y="247650"/>
                </a:cubicBezTo>
                <a:cubicBezTo>
                  <a:pt x="819150" y="247650"/>
                  <a:pt x="828675" y="238124"/>
                  <a:pt x="838200" y="219075"/>
                </a:cubicBezTo>
                <a:cubicBezTo>
                  <a:pt x="838200" y="219075"/>
                  <a:pt x="857250" y="209550"/>
                  <a:pt x="866775" y="190500"/>
                </a:cubicBezTo>
                <a:cubicBezTo>
                  <a:pt x="866775" y="190500"/>
                  <a:pt x="838200" y="180975"/>
                  <a:pt x="809625" y="171450"/>
                </a:cubicBezTo>
                <a:cubicBezTo>
                  <a:pt x="809625" y="171450"/>
                  <a:pt x="790575" y="161925"/>
                  <a:pt x="771525" y="142875"/>
                </a:cubicBezTo>
                <a:cubicBezTo>
                  <a:pt x="771525" y="142875"/>
                  <a:pt x="762000" y="133350"/>
                  <a:pt x="752475" y="114300"/>
                </a:cubicBezTo>
                <a:cubicBezTo>
                  <a:pt x="752475" y="114300"/>
                  <a:pt x="742950" y="104775"/>
                  <a:pt x="742950" y="95250"/>
                </a:cubicBezTo>
                <a:lnTo>
                  <a:pt x="742950" y="85725"/>
                </a:lnTo>
                <a:lnTo>
                  <a:pt x="838200" y="85725"/>
                </a:lnTo>
                <a:lnTo>
                  <a:pt x="838200" y="19050"/>
                </a:lnTo>
                <a:lnTo>
                  <a:pt x="561975" y="19050"/>
                </a:lnTo>
                <a:moveTo>
                  <a:pt x="942975" y="0"/>
                </a:moveTo>
                <a:lnTo>
                  <a:pt x="942975" y="0"/>
                </a:lnTo>
                <a:lnTo>
                  <a:pt x="895350" y="0"/>
                </a:lnTo>
                <a:lnTo>
                  <a:pt x="895350" y="95250"/>
                </a:lnTo>
                <a:lnTo>
                  <a:pt x="800100" y="95250"/>
                </a:lnTo>
                <a:lnTo>
                  <a:pt x="800100" y="161925"/>
                </a:lnTo>
                <a:lnTo>
                  <a:pt x="895350" y="161925"/>
                </a:lnTo>
                <a:lnTo>
                  <a:pt x="895350" y="285750"/>
                </a:lnTo>
                <a:lnTo>
                  <a:pt x="981074" y="285750"/>
                </a:lnTo>
                <a:lnTo>
                  <a:pt x="981074" y="47625"/>
                </a:lnTo>
                <a:cubicBezTo>
                  <a:pt x="981074" y="47625"/>
                  <a:pt x="981074" y="38100"/>
                  <a:pt x="990600" y="28575"/>
                </a:cubicBezTo>
                <a:quadBezTo>
                  <a:pt x="990600" y="28575"/>
                  <a:pt x="990600" y="19050"/>
                </a:quadBezTo>
                <a:cubicBezTo>
                  <a:pt x="990600" y="19050"/>
                  <a:pt x="990600" y="9525"/>
                  <a:pt x="990600" y="0"/>
                </a:cubicBezTo>
                <a:cubicBezTo>
                  <a:pt x="990600" y="0"/>
                  <a:pt x="981074" y="0"/>
                  <a:pt x="942975" y="0"/>
                </a:cubicBezTo>
                <a:lnTo>
                  <a:pt x="942975" y="0"/>
                </a:lnTo>
                <a:moveTo>
                  <a:pt x="790575" y="266700"/>
                </a:moveTo>
                <a:lnTo>
                  <a:pt x="790575" y="266700"/>
                </a:lnTo>
                <a:cubicBezTo>
                  <a:pt x="790575" y="266700"/>
                  <a:pt x="695325" y="266700"/>
                  <a:pt x="638175" y="295275"/>
                </a:cubicBezTo>
                <a:cubicBezTo>
                  <a:pt x="638175" y="295275"/>
                  <a:pt x="590550" y="323850"/>
                  <a:pt x="590550" y="361950"/>
                </a:cubicBezTo>
                <a:cubicBezTo>
                  <a:pt x="590550" y="361950"/>
                  <a:pt x="590550" y="400050"/>
                  <a:pt x="638175" y="428625"/>
                </a:cubicBezTo>
                <a:cubicBezTo>
                  <a:pt x="638175" y="428625"/>
                  <a:pt x="695325" y="457200"/>
                  <a:pt x="790575" y="457200"/>
                </a:cubicBezTo>
                <a:cubicBezTo>
                  <a:pt x="790575" y="457200"/>
                  <a:pt x="885825" y="457200"/>
                  <a:pt x="942975" y="428625"/>
                </a:cubicBezTo>
                <a:cubicBezTo>
                  <a:pt x="942975" y="428625"/>
                  <a:pt x="990600" y="400050"/>
                  <a:pt x="990600" y="361950"/>
                </a:cubicBezTo>
                <a:cubicBezTo>
                  <a:pt x="990600" y="361950"/>
                  <a:pt x="990600" y="323850"/>
                  <a:pt x="942975" y="295275"/>
                </a:cubicBezTo>
                <a:cubicBezTo>
                  <a:pt x="942975" y="295275"/>
                  <a:pt x="885825" y="266700"/>
                  <a:pt x="790575" y="266700"/>
                </a:cubicBezTo>
                <a:lnTo>
                  <a:pt x="790575" y="266700"/>
                </a:lnTo>
                <a:moveTo>
                  <a:pt x="790575" y="323850"/>
                </a:moveTo>
                <a:lnTo>
                  <a:pt x="790575" y="323850"/>
                </a:lnTo>
                <a:cubicBezTo>
                  <a:pt x="790575" y="323850"/>
                  <a:pt x="847725" y="323850"/>
                  <a:pt x="876300" y="333375"/>
                </a:cubicBezTo>
                <a:cubicBezTo>
                  <a:pt x="876300" y="333375"/>
                  <a:pt x="895350" y="342900"/>
                  <a:pt x="895350" y="361950"/>
                </a:cubicBezTo>
                <a:cubicBezTo>
                  <a:pt x="895350" y="361950"/>
                  <a:pt x="895350" y="381000"/>
                  <a:pt x="876300" y="390525"/>
                </a:cubicBezTo>
                <a:cubicBezTo>
                  <a:pt x="876300" y="390525"/>
                  <a:pt x="847725" y="400050"/>
                  <a:pt x="790575" y="400050"/>
                </a:cubicBezTo>
                <a:cubicBezTo>
                  <a:pt x="790575" y="400050"/>
                  <a:pt x="733425" y="400050"/>
                  <a:pt x="704850" y="390525"/>
                </a:cubicBezTo>
                <a:cubicBezTo>
                  <a:pt x="704850" y="390525"/>
                  <a:pt x="676275" y="381000"/>
                  <a:pt x="676275" y="361950"/>
                </a:cubicBezTo>
                <a:cubicBezTo>
                  <a:pt x="676275" y="361950"/>
                  <a:pt x="676275" y="342900"/>
                  <a:pt x="704850" y="333375"/>
                </a:cubicBezTo>
                <a:cubicBezTo>
                  <a:pt x="704850" y="333375"/>
                  <a:pt x="733425" y="323850"/>
                  <a:pt x="790575" y="323850"/>
                </a:cubicBezTo>
                <a:lnTo>
                  <a:pt x="790575" y="323850"/>
                </a:lnTo>
                <a:moveTo>
                  <a:pt x="1200150" y="76200"/>
                </a:moveTo>
                <a:lnTo>
                  <a:pt x="1200150" y="76200"/>
                </a:lnTo>
                <a:cubicBezTo>
                  <a:pt x="1200150" y="76200"/>
                  <a:pt x="1228725" y="76200"/>
                  <a:pt x="1238250" y="95250"/>
                </a:cubicBezTo>
                <a:cubicBezTo>
                  <a:pt x="1238250" y="95250"/>
                  <a:pt x="1257300" y="104775"/>
                  <a:pt x="1257300" y="133350"/>
                </a:cubicBezTo>
                <a:cubicBezTo>
                  <a:pt x="1257300" y="133350"/>
                  <a:pt x="1257300" y="161925"/>
                  <a:pt x="1247775" y="180975"/>
                </a:cubicBezTo>
                <a:cubicBezTo>
                  <a:pt x="1247775" y="180975"/>
                  <a:pt x="1228725" y="190500"/>
                  <a:pt x="1200150" y="190500"/>
                </a:cubicBezTo>
                <a:cubicBezTo>
                  <a:pt x="1200150" y="190500"/>
                  <a:pt x="1181100" y="190500"/>
                  <a:pt x="1162050" y="171450"/>
                </a:cubicBezTo>
                <a:cubicBezTo>
                  <a:pt x="1162050" y="171450"/>
                  <a:pt x="1152525" y="161925"/>
                  <a:pt x="1152525" y="133350"/>
                </a:cubicBezTo>
                <a:cubicBezTo>
                  <a:pt x="1152525" y="133350"/>
                  <a:pt x="1152525" y="104775"/>
                  <a:pt x="1162050" y="95250"/>
                </a:cubicBezTo>
                <a:cubicBezTo>
                  <a:pt x="1162050" y="95250"/>
                  <a:pt x="1181100" y="76200"/>
                  <a:pt x="1200150" y="76200"/>
                </a:cubicBezTo>
                <a:lnTo>
                  <a:pt x="1200150" y="76200"/>
                </a:lnTo>
                <a:moveTo>
                  <a:pt x="1200150" y="9525"/>
                </a:moveTo>
                <a:lnTo>
                  <a:pt x="1200150" y="9525"/>
                </a:lnTo>
                <a:cubicBezTo>
                  <a:pt x="1200150" y="9525"/>
                  <a:pt x="1133475" y="9525"/>
                  <a:pt x="1095375" y="47625"/>
                </a:cubicBezTo>
                <a:cubicBezTo>
                  <a:pt x="1095375" y="47625"/>
                  <a:pt x="1066800" y="85725"/>
                  <a:pt x="1066800" y="133350"/>
                </a:cubicBezTo>
                <a:cubicBezTo>
                  <a:pt x="1066800" y="133350"/>
                  <a:pt x="1066800" y="190500"/>
                  <a:pt x="1095375" y="219075"/>
                </a:cubicBezTo>
                <a:cubicBezTo>
                  <a:pt x="1095375" y="219075"/>
                  <a:pt x="1133475" y="257175"/>
                  <a:pt x="1200150" y="257175"/>
                </a:cubicBezTo>
                <a:cubicBezTo>
                  <a:pt x="1200150" y="257175"/>
                  <a:pt x="1266825" y="257175"/>
                  <a:pt x="1304925" y="219075"/>
                </a:cubicBezTo>
                <a:cubicBezTo>
                  <a:pt x="1304925" y="219075"/>
                  <a:pt x="1343025" y="190500"/>
                  <a:pt x="1343025" y="133350"/>
                </a:cubicBezTo>
                <a:cubicBezTo>
                  <a:pt x="1343025" y="133350"/>
                  <a:pt x="1343025" y="85725"/>
                  <a:pt x="1304925" y="47625"/>
                </a:cubicBezTo>
                <a:cubicBezTo>
                  <a:pt x="1304925" y="47625"/>
                  <a:pt x="1266825" y="9525"/>
                  <a:pt x="1200150" y="9525"/>
                </a:cubicBezTo>
                <a:lnTo>
                  <a:pt x="1200150" y="9525"/>
                </a:lnTo>
                <a:moveTo>
                  <a:pt x="1438275" y="0"/>
                </a:moveTo>
                <a:lnTo>
                  <a:pt x="1438275" y="0"/>
                </a:lnTo>
                <a:lnTo>
                  <a:pt x="1400175" y="0"/>
                </a:lnTo>
                <a:lnTo>
                  <a:pt x="1400175" y="333375"/>
                </a:lnTo>
                <a:lnTo>
                  <a:pt x="1485900" y="333375"/>
                </a:lnTo>
                <a:lnTo>
                  <a:pt x="1485900" y="219075"/>
                </a:lnTo>
                <a:lnTo>
                  <a:pt x="1552575" y="219075"/>
                </a:lnTo>
                <a:lnTo>
                  <a:pt x="1552575" y="152400"/>
                </a:lnTo>
                <a:lnTo>
                  <a:pt x="1485900" y="152400"/>
                </a:lnTo>
                <a:lnTo>
                  <a:pt x="1485900" y="47625"/>
                </a:lnTo>
                <a:cubicBezTo>
                  <a:pt x="1485900" y="47625"/>
                  <a:pt x="1485900" y="38100"/>
                  <a:pt x="1485900" y="28575"/>
                </a:cubicBezTo>
                <a:quadBezTo>
                  <a:pt x="1485900" y="28575"/>
                  <a:pt x="1485900" y="19050"/>
                </a:quadBezTo>
                <a:cubicBezTo>
                  <a:pt x="1485900" y="19050"/>
                  <a:pt x="1495425" y="19050"/>
                  <a:pt x="1495425" y="9525"/>
                </a:cubicBezTo>
                <a:quadBezTo>
                  <a:pt x="1495425" y="9525"/>
                  <a:pt x="1485900" y="0"/>
                </a:quadBezTo>
                <a:cubicBezTo>
                  <a:pt x="1485900" y="0"/>
                  <a:pt x="1476375" y="0"/>
                  <a:pt x="1466850" y="0"/>
                </a:cubicBezTo>
                <a:cubicBezTo>
                  <a:pt x="1466850" y="0"/>
                  <a:pt x="1457325" y="0"/>
                  <a:pt x="1438275" y="0"/>
                </a:cubicBezTo>
                <a:lnTo>
                  <a:pt x="1438275" y="0"/>
                </a:lnTo>
                <a:moveTo>
                  <a:pt x="1152525" y="285750"/>
                </a:moveTo>
                <a:lnTo>
                  <a:pt x="1152525" y="285750"/>
                </a:lnTo>
                <a:lnTo>
                  <a:pt x="1104900" y="285750"/>
                </a:lnTo>
                <a:lnTo>
                  <a:pt x="1104900" y="438150"/>
                </a:lnTo>
                <a:lnTo>
                  <a:pt x="1495425" y="438150"/>
                </a:lnTo>
                <a:lnTo>
                  <a:pt x="1495425" y="371475"/>
                </a:lnTo>
                <a:lnTo>
                  <a:pt x="1190625" y="371475"/>
                </a:lnTo>
                <a:lnTo>
                  <a:pt x="1190625" y="323850"/>
                </a:lnTo>
                <a:cubicBezTo>
                  <a:pt x="1190625" y="323850"/>
                  <a:pt x="1190625" y="314325"/>
                  <a:pt x="1200150" y="314325"/>
                </a:cubicBezTo>
                <a:quadBezTo>
                  <a:pt x="1200150" y="314325"/>
                  <a:pt x="1200150" y="304800"/>
                </a:quadBezTo>
                <a:cubicBezTo>
                  <a:pt x="1200150" y="304800"/>
                  <a:pt x="1200150" y="295275"/>
                  <a:pt x="1200150" y="295275"/>
                </a:cubicBezTo>
                <a:cubicBezTo>
                  <a:pt x="1200150" y="295275"/>
                  <a:pt x="1190625" y="285750"/>
                  <a:pt x="1152525" y="285750"/>
                </a:cubicBezTo>
                <a:lnTo>
                  <a:pt x="1152525" y="285750"/>
                </a:lnTo>
                <a:moveTo>
                  <a:pt x="1590675" y="19050"/>
                </a:moveTo>
                <a:lnTo>
                  <a:pt x="1590675" y="19050"/>
                </a:lnTo>
                <a:lnTo>
                  <a:pt x="1590675" y="85725"/>
                </a:lnTo>
                <a:lnTo>
                  <a:pt x="1695450" y="85725"/>
                </a:lnTo>
                <a:lnTo>
                  <a:pt x="1695450" y="104775"/>
                </a:lnTo>
                <a:cubicBezTo>
                  <a:pt x="1695450" y="104775"/>
                  <a:pt x="1695450" y="123825"/>
                  <a:pt x="1685925" y="133350"/>
                </a:cubicBezTo>
                <a:cubicBezTo>
                  <a:pt x="1685925" y="133350"/>
                  <a:pt x="1676400" y="152400"/>
                  <a:pt x="1657350" y="171450"/>
                </a:cubicBezTo>
                <a:cubicBezTo>
                  <a:pt x="1657350" y="171450"/>
                  <a:pt x="1638300" y="190500"/>
                  <a:pt x="1619250" y="200025"/>
                </a:cubicBezTo>
                <a:cubicBezTo>
                  <a:pt x="1619250" y="200025"/>
                  <a:pt x="1590675" y="219075"/>
                  <a:pt x="1562100" y="219075"/>
                </a:cubicBezTo>
                <a:cubicBezTo>
                  <a:pt x="1562100" y="219075"/>
                  <a:pt x="1571625" y="238124"/>
                  <a:pt x="1590675" y="247650"/>
                </a:cubicBezTo>
                <a:cubicBezTo>
                  <a:pt x="1590675" y="247650"/>
                  <a:pt x="1600200" y="266700"/>
                  <a:pt x="1619250" y="276225"/>
                </a:cubicBezTo>
                <a:cubicBezTo>
                  <a:pt x="1619250" y="276225"/>
                  <a:pt x="1666875" y="257175"/>
                  <a:pt x="1695450" y="228600"/>
                </a:cubicBezTo>
                <a:cubicBezTo>
                  <a:pt x="1695450" y="228600"/>
                  <a:pt x="1733550" y="200025"/>
                  <a:pt x="1733550" y="180975"/>
                </a:cubicBezTo>
                <a:cubicBezTo>
                  <a:pt x="1733550" y="180975"/>
                  <a:pt x="1743075" y="209550"/>
                  <a:pt x="1771650" y="238124"/>
                </a:cubicBezTo>
                <a:cubicBezTo>
                  <a:pt x="1771650" y="238124"/>
                  <a:pt x="1800225" y="266700"/>
                  <a:pt x="1838325" y="276225"/>
                </a:cubicBezTo>
                <a:cubicBezTo>
                  <a:pt x="1838325" y="276225"/>
                  <a:pt x="1847849" y="257175"/>
                  <a:pt x="1857375" y="247650"/>
                </a:cubicBezTo>
                <a:cubicBezTo>
                  <a:pt x="1857375" y="247650"/>
                  <a:pt x="1876424" y="228600"/>
                  <a:pt x="1885950" y="219075"/>
                </a:cubicBezTo>
                <a:cubicBezTo>
                  <a:pt x="1885950" y="219075"/>
                  <a:pt x="1838325" y="209550"/>
                  <a:pt x="1809750" y="171450"/>
                </a:cubicBezTo>
                <a:cubicBezTo>
                  <a:pt x="1809750" y="171450"/>
                  <a:pt x="1781175" y="133350"/>
                  <a:pt x="1781175" y="95250"/>
                </a:cubicBezTo>
                <a:lnTo>
                  <a:pt x="1781175" y="85725"/>
                </a:lnTo>
                <a:lnTo>
                  <a:pt x="1876424" y="85725"/>
                </a:lnTo>
                <a:lnTo>
                  <a:pt x="1876424" y="19050"/>
                </a:lnTo>
                <a:lnTo>
                  <a:pt x="1590675" y="19050"/>
                </a:lnTo>
                <a:moveTo>
                  <a:pt x="1990724" y="0"/>
                </a:moveTo>
                <a:lnTo>
                  <a:pt x="1990724" y="0"/>
                </a:lnTo>
                <a:lnTo>
                  <a:pt x="1943100" y="0"/>
                </a:lnTo>
                <a:lnTo>
                  <a:pt x="1943100" y="104775"/>
                </a:lnTo>
                <a:lnTo>
                  <a:pt x="1857375" y="104775"/>
                </a:lnTo>
                <a:lnTo>
                  <a:pt x="1857375" y="171450"/>
                </a:lnTo>
                <a:lnTo>
                  <a:pt x="1943100" y="171450"/>
                </a:lnTo>
                <a:lnTo>
                  <a:pt x="1943100" y="333375"/>
                </a:lnTo>
                <a:lnTo>
                  <a:pt x="2028825" y="333375"/>
                </a:lnTo>
                <a:lnTo>
                  <a:pt x="2028825" y="47625"/>
                </a:lnTo>
                <a:cubicBezTo>
                  <a:pt x="2028825" y="47625"/>
                  <a:pt x="2028825" y="38100"/>
                  <a:pt x="2028825" y="28575"/>
                </a:cubicBezTo>
                <a:quadBezTo>
                  <a:pt x="2028825" y="28575"/>
                  <a:pt x="2028825" y="19050"/>
                </a:quadBezTo>
                <a:cubicBezTo>
                  <a:pt x="2028825" y="19050"/>
                  <a:pt x="2038350" y="9525"/>
                  <a:pt x="2028825" y="0"/>
                </a:cubicBezTo>
                <a:cubicBezTo>
                  <a:pt x="2028825" y="0"/>
                  <a:pt x="2019299" y="0"/>
                  <a:pt x="1990724" y="0"/>
                </a:cubicBezTo>
                <a:lnTo>
                  <a:pt x="1990724" y="0"/>
                </a:lnTo>
                <a:moveTo>
                  <a:pt x="1676400" y="285750"/>
                </a:moveTo>
                <a:lnTo>
                  <a:pt x="1676400" y="285750"/>
                </a:lnTo>
                <a:lnTo>
                  <a:pt x="1628775" y="285750"/>
                </a:lnTo>
                <a:lnTo>
                  <a:pt x="1628775" y="438150"/>
                </a:lnTo>
                <a:lnTo>
                  <a:pt x="2028825" y="438150"/>
                </a:lnTo>
                <a:lnTo>
                  <a:pt x="2028825" y="371475"/>
                </a:lnTo>
                <a:lnTo>
                  <a:pt x="1714500" y="371475"/>
                </a:lnTo>
                <a:lnTo>
                  <a:pt x="1714500" y="323850"/>
                </a:lnTo>
                <a:quadBezTo>
                  <a:pt x="1714500" y="323850"/>
                  <a:pt x="1714500" y="314325"/>
                </a:quadBezTo>
                <a:quadBezTo>
                  <a:pt x="1714500" y="314325"/>
                  <a:pt x="1714500" y="304800"/>
                </a:quadBezTo>
                <a:cubicBezTo>
                  <a:pt x="1714500" y="304800"/>
                  <a:pt x="1724025" y="295275"/>
                  <a:pt x="1714500" y="295275"/>
                </a:cubicBezTo>
                <a:cubicBezTo>
                  <a:pt x="1714500" y="295275"/>
                  <a:pt x="1704975" y="285750"/>
                  <a:pt x="1676400" y="285750"/>
                </a:cubicBezTo>
                <a:lnTo>
                  <a:pt x="1676400" y="285750"/>
                </a:lnTo>
                <a:moveTo>
                  <a:pt x="2200275" y="19050"/>
                </a:moveTo>
                <a:lnTo>
                  <a:pt x="2200275" y="19050"/>
                </a:lnTo>
                <a:lnTo>
                  <a:pt x="2143125" y="19050"/>
                </a:lnTo>
                <a:lnTo>
                  <a:pt x="2143125" y="209550"/>
                </a:lnTo>
                <a:lnTo>
                  <a:pt x="2533650" y="209550"/>
                </a:lnTo>
                <a:lnTo>
                  <a:pt x="2533650" y="47625"/>
                </a:lnTo>
                <a:cubicBezTo>
                  <a:pt x="2533650" y="47625"/>
                  <a:pt x="2533650" y="38100"/>
                  <a:pt x="2533650" y="38100"/>
                </a:cubicBezTo>
                <a:quadBezTo>
                  <a:pt x="2533650" y="38100"/>
                  <a:pt x="2533650" y="28575"/>
                </a:quadBezTo>
                <a:cubicBezTo>
                  <a:pt x="2533650" y="28575"/>
                  <a:pt x="2543175" y="19050"/>
                  <a:pt x="2533650" y="19050"/>
                </a:cubicBezTo>
                <a:cubicBezTo>
                  <a:pt x="2533650" y="19050"/>
                  <a:pt x="2524125" y="19050"/>
                  <a:pt x="2495550" y="19050"/>
                </a:cubicBezTo>
                <a:lnTo>
                  <a:pt x="2447925" y="19050"/>
                </a:lnTo>
                <a:lnTo>
                  <a:pt x="2447925" y="57150"/>
                </a:lnTo>
                <a:lnTo>
                  <a:pt x="2228850" y="57150"/>
                </a:lnTo>
                <a:lnTo>
                  <a:pt x="2228850" y="38100"/>
                </a:lnTo>
                <a:quadBezTo>
                  <a:pt x="2228850" y="38100"/>
                  <a:pt x="2228850" y="38100"/>
                </a:quadBezTo>
                <a:quadBezTo>
                  <a:pt x="2228850" y="38100"/>
                  <a:pt x="2228850" y="28575"/>
                </a:quadBezTo>
                <a:cubicBezTo>
                  <a:pt x="2228850" y="28575"/>
                  <a:pt x="2228850" y="19050"/>
                  <a:pt x="2228850" y="19050"/>
                </a:cubicBezTo>
                <a:cubicBezTo>
                  <a:pt x="2228850" y="19050"/>
                  <a:pt x="2219325" y="19050"/>
                  <a:pt x="2200275" y="19050"/>
                </a:cubicBezTo>
                <a:lnTo>
                  <a:pt x="2200275" y="19050"/>
                </a:lnTo>
                <a:moveTo>
                  <a:pt x="2228850" y="123825"/>
                </a:moveTo>
                <a:lnTo>
                  <a:pt x="2228850" y="123825"/>
                </a:lnTo>
                <a:lnTo>
                  <a:pt x="2447925" y="123825"/>
                </a:lnTo>
                <a:lnTo>
                  <a:pt x="2447925" y="142875"/>
                </a:lnTo>
                <a:lnTo>
                  <a:pt x="2228850" y="142875"/>
                </a:lnTo>
                <a:lnTo>
                  <a:pt x="2228850" y="123825"/>
                </a:lnTo>
                <a:moveTo>
                  <a:pt x="2085975" y="238124"/>
                </a:moveTo>
                <a:lnTo>
                  <a:pt x="2085975" y="238124"/>
                </a:lnTo>
                <a:lnTo>
                  <a:pt x="2085975" y="304800"/>
                </a:lnTo>
                <a:lnTo>
                  <a:pt x="2295525" y="304800"/>
                </a:lnTo>
                <a:lnTo>
                  <a:pt x="2295525" y="447675"/>
                </a:lnTo>
                <a:lnTo>
                  <a:pt x="2381250" y="447675"/>
                </a:lnTo>
                <a:lnTo>
                  <a:pt x="2381250" y="304800"/>
                </a:lnTo>
                <a:lnTo>
                  <a:pt x="2581275" y="304800"/>
                </a:lnTo>
                <a:lnTo>
                  <a:pt x="2581275" y="238124"/>
                </a:lnTo>
                <a:lnTo>
                  <a:pt x="2085975" y="238124"/>
                </a:lnTo>
                <a:moveTo>
                  <a:pt x="38100" y="514350"/>
                </a:moveTo>
                <a:lnTo>
                  <a:pt x="38100" y="514350"/>
                </a:lnTo>
                <a:lnTo>
                  <a:pt x="38100" y="581025"/>
                </a:lnTo>
                <a:lnTo>
                  <a:pt x="114300" y="581025"/>
                </a:lnTo>
                <a:lnTo>
                  <a:pt x="114300" y="609600"/>
                </a:lnTo>
                <a:cubicBezTo>
                  <a:pt x="114300" y="609600"/>
                  <a:pt x="114300" y="666750"/>
                  <a:pt x="85725" y="723900"/>
                </a:cubicBezTo>
                <a:cubicBezTo>
                  <a:pt x="85725" y="723900"/>
                  <a:pt x="57150" y="781050"/>
                  <a:pt x="0" y="809625"/>
                </a:cubicBezTo>
                <a:cubicBezTo>
                  <a:pt x="0" y="809625"/>
                  <a:pt x="19050" y="828675"/>
                  <a:pt x="28575" y="838200"/>
                </a:cubicBezTo>
                <a:cubicBezTo>
                  <a:pt x="28575" y="838200"/>
                  <a:pt x="38100" y="847725"/>
                  <a:pt x="57150" y="866775"/>
                </a:cubicBezTo>
                <a:cubicBezTo>
                  <a:pt x="57150" y="866775"/>
                  <a:pt x="95250" y="838200"/>
                  <a:pt x="123825" y="800100"/>
                </a:cubicBezTo>
                <a:cubicBezTo>
                  <a:pt x="123825" y="800100"/>
                  <a:pt x="152400" y="762000"/>
                  <a:pt x="152400" y="733425"/>
                </a:cubicBezTo>
                <a:cubicBezTo>
                  <a:pt x="152400" y="733425"/>
                  <a:pt x="161925" y="771525"/>
                  <a:pt x="180975" y="800100"/>
                </a:cubicBezTo>
                <a:cubicBezTo>
                  <a:pt x="180975" y="800100"/>
                  <a:pt x="200025" y="838200"/>
                  <a:pt x="238124" y="857250"/>
                </a:cubicBezTo>
                <a:cubicBezTo>
                  <a:pt x="238124" y="857250"/>
                  <a:pt x="247650" y="847725"/>
                  <a:pt x="266700" y="828675"/>
                </a:cubicBezTo>
                <a:cubicBezTo>
                  <a:pt x="266700" y="828675"/>
                  <a:pt x="276225" y="819150"/>
                  <a:pt x="285750" y="800100"/>
                </a:cubicBezTo>
                <a:cubicBezTo>
                  <a:pt x="285750" y="800100"/>
                  <a:pt x="238124" y="771525"/>
                  <a:pt x="219075" y="714375"/>
                </a:cubicBezTo>
                <a:cubicBezTo>
                  <a:pt x="219075" y="714375"/>
                  <a:pt x="200025" y="666750"/>
                  <a:pt x="200025" y="609600"/>
                </a:cubicBezTo>
                <a:lnTo>
                  <a:pt x="200025" y="581025"/>
                </a:lnTo>
                <a:lnTo>
                  <a:pt x="266700" y="581025"/>
                </a:lnTo>
                <a:lnTo>
                  <a:pt x="266700" y="514350"/>
                </a:lnTo>
                <a:lnTo>
                  <a:pt x="38100" y="514350"/>
                </a:lnTo>
                <a:moveTo>
                  <a:pt x="447675" y="476249"/>
                </a:moveTo>
                <a:lnTo>
                  <a:pt x="447675" y="476249"/>
                </a:lnTo>
                <a:lnTo>
                  <a:pt x="400050" y="476249"/>
                </a:lnTo>
                <a:lnTo>
                  <a:pt x="400050" y="666750"/>
                </a:lnTo>
                <a:lnTo>
                  <a:pt x="371475" y="666750"/>
                </a:lnTo>
                <a:lnTo>
                  <a:pt x="371475" y="523875"/>
                </a:lnTo>
                <a:cubicBezTo>
                  <a:pt x="371475" y="523875"/>
                  <a:pt x="371475" y="514350"/>
                  <a:pt x="371475" y="514350"/>
                </a:cubicBezTo>
                <a:cubicBezTo>
                  <a:pt x="371475" y="514350"/>
                  <a:pt x="371475" y="504824"/>
                  <a:pt x="371475" y="504824"/>
                </a:cubicBezTo>
                <a:cubicBezTo>
                  <a:pt x="371475" y="504824"/>
                  <a:pt x="381000" y="495300"/>
                  <a:pt x="371475" y="485775"/>
                </a:cubicBezTo>
                <a:quadBezTo>
                  <a:pt x="371475" y="485775"/>
                  <a:pt x="342900" y="485775"/>
                </a:quadBezTo>
                <a:lnTo>
                  <a:pt x="285750" y="485775"/>
                </a:lnTo>
                <a:lnTo>
                  <a:pt x="285750" y="914400"/>
                </a:lnTo>
                <a:lnTo>
                  <a:pt x="371475" y="914400"/>
                </a:lnTo>
                <a:lnTo>
                  <a:pt x="371475" y="733425"/>
                </a:lnTo>
                <a:lnTo>
                  <a:pt x="400050" y="733425"/>
                </a:lnTo>
                <a:lnTo>
                  <a:pt x="400050" y="923924"/>
                </a:lnTo>
                <a:lnTo>
                  <a:pt x="485775" y="923924"/>
                </a:lnTo>
                <a:lnTo>
                  <a:pt x="485775" y="514350"/>
                </a:lnTo>
                <a:quadBezTo>
                  <a:pt x="485775" y="514350"/>
                  <a:pt x="485775" y="504824"/>
                </a:quadBezTo>
                <a:quadBezTo>
                  <a:pt x="485775" y="504824"/>
                  <a:pt x="485775" y="495300"/>
                </a:quadBezTo>
                <a:cubicBezTo>
                  <a:pt x="485775" y="495300"/>
                  <a:pt x="485775" y="485775"/>
                  <a:pt x="485775" y="485775"/>
                </a:cubicBezTo>
                <a:cubicBezTo>
                  <a:pt x="485775" y="485775"/>
                  <a:pt x="476249" y="476249"/>
                  <a:pt x="447675" y="476249"/>
                </a:cubicBezTo>
                <a:lnTo>
                  <a:pt x="447675" y="476249"/>
                </a:lnTo>
                <a:moveTo>
                  <a:pt x="561975" y="504824"/>
                </a:moveTo>
                <a:lnTo>
                  <a:pt x="561975" y="504824"/>
                </a:lnTo>
                <a:lnTo>
                  <a:pt x="561975" y="571500"/>
                </a:lnTo>
                <a:lnTo>
                  <a:pt x="657225" y="571500"/>
                </a:lnTo>
                <a:lnTo>
                  <a:pt x="657225" y="571500"/>
                </a:lnTo>
                <a:cubicBezTo>
                  <a:pt x="657225" y="571500"/>
                  <a:pt x="657225" y="581025"/>
                  <a:pt x="647700" y="600075"/>
                </a:cubicBezTo>
                <a:cubicBezTo>
                  <a:pt x="647700" y="600075"/>
                  <a:pt x="638175" y="619125"/>
                  <a:pt x="619125" y="638175"/>
                </a:cubicBezTo>
                <a:cubicBezTo>
                  <a:pt x="619125" y="638175"/>
                  <a:pt x="600075" y="647700"/>
                  <a:pt x="581025" y="657225"/>
                </a:cubicBezTo>
                <a:cubicBezTo>
                  <a:pt x="581025" y="657225"/>
                  <a:pt x="552450" y="676275"/>
                  <a:pt x="523875" y="676275"/>
                </a:cubicBezTo>
                <a:cubicBezTo>
                  <a:pt x="523875" y="676275"/>
                  <a:pt x="542925" y="695325"/>
                  <a:pt x="552450" y="714375"/>
                </a:cubicBezTo>
                <a:cubicBezTo>
                  <a:pt x="552450" y="714375"/>
                  <a:pt x="571500" y="723900"/>
                  <a:pt x="581025" y="733425"/>
                </a:cubicBezTo>
                <a:cubicBezTo>
                  <a:pt x="581025" y="733425"/>
                  <a:pt x="628650" y="714375"/>
                  <a:pt x="666750" y="695325"/>
                </a:cubicBezTo>
                <a:cubicBezTo>
                  <a:pt x="666750" y="695325"/>
                  <a:pt x="695325" y="666750"/>
                  <a:pt x="704850" y="647700"/>
                </a:cubicBezTo>
                <a:cubicBezTo>
                  <a:pt x="704850" y="647700"/>
                  <a:pt x="704850" y="666750"/>
                  <a:pt x="742950" y="695325"/>
                </a:cubicBezTo>
                <a:cubicBezTo>
                  <a:pt x="742950" y="695325"/>
                  <a:pt x="771525" y="714375"/>
                  <a:pt x="819150" y="733425"/>
                </a:cubicBezTo>
                <a:cubicBezTo>
                  <a:pt x="819150" y="733425"/>
                  <a:pt x="828675" y="714375"/>
                  <a:pt x="838200" y="695325"/>
                </a:cubicBezTo>
                <a:cubicBezTo>
                  <a:pt x="838200" y="695325"/>
                  <a:pt x="857250" y="685800"/>
                  <a:pt x="866775" y="666750"/>
                </a:cubicBezTo>
                <a:cubicBezTo>
                  <a:pt x="866775" y="666750"/>
                  <a:pt x="838200" y="657225"/>
                  <a:pt x="809625" y="647700"/>
                </a:cubicBezTo>
                <a:cubicBezTo>
                  <a:pt x="809625" y="647700"/>
                  <a:pt x="790575" y="638175"/>
                  <a:pt x="771525" y="619125"/>
                </a:cubicBezTo>
                <a:cubicBezTo>
                  <a:pt x="771525" y="619125"/>
                  <a:pt x="762000" y="609600"/>
                  <a:pt x="752475" y="600075"/>
                </a:cubicBezTo>
                <a:cubicBezTo>
                  <a:pt x="752475" y="600075"/>
                  <a:pt x="742950" y="581025"/>
                  <a:pt x="742950" y="571500"/>
                </a:cubicBezTo>
                <a:lnTo>
                  <a:pt x="742950" y="571500"/>
                </a:lnTo>
                <a:lnTo>
                  <a:pt x="838200" y="571500"/>
                </a:lnTo>
                <a:lnTo>
                  <a:pt x="838200" y="504824"/>
                </a:lnTo>
                <a:lnTo>
                  <a:pt x="561975" y="504824"/>
                </a:lnTo>
                <a:moveTo>
                  <a:pt x="942975" y="476249"/>
                </a:moveTo>
                <a:lnTo>
                  <a:pt x="942975" y="476249"/>
                </a:lnTo>
                <a:lnTo>
                  <a:pt x="895350" y="476249"/>
                </a:lnTo>
                <a:lnTo>
                  <a:pt x="895350" y="571500"/>
                </a:lnTo>
                <a:lnTo>
                  <a:pt x="800100" y="571500"/>
                </a:lnTo>
                <a:lnTo>
                  <a:pt x="800100" y="638175"/>
                </a:lnTo>
                <a:lnTo>
                  <a:pt x="895350" y="638175"/>
                </a:lnTo>
                <a:lnTo>
                  <a:pt x="895350" y="762000"/>
                </a:lnTo>
                <a:lnTo>
                  <a:pt x="981074" y="762000"/>
                </a:lnTo>
                <a:lnTo>
                  <a:pt x="981074" y="523875"/>
                </a:lnTo>
                <a:cubicBezTo>
                  <a:pt x="981074" y="523875"/>
                  <a:pt x="981074" y="514350"/>
                  <a:pt x="990600" y="514350"/>
                </a:cubicBezTo>
                <a:cubicBezTo>
                  <a:pt x="990600" y="514350"/>
                  <a:pt x="990600" y="504824"/>
                  <a:pt x="990600" y="504824"/>
                </a:cubicBezTo>
                <a:cubicBezTo>
                  <a:pt x="990600" y="504824"/>
                  <a:pt x="990600" y="485775"/>
                  <a:pt x="990600" y="485775"/>
                </a:cubicBezTo>
                <a:cubicBezTo>
                  <a:pt x="990600" y="485775"/>
                  <a:pt x="981074" y="476249"/>
                  <a:pt x="942975" y="476249"/>
                </a:cubicBezTo>
                <a:lnTo>
                  <a:pt x="942975" y="476249"/>
                </a:lnTo>
                <a:moveTo>
                  <a:pt x="790575" y="742950"/>
                </a:moveTo>
                <a:lnTo>
                  <a:pt x="790575" y="742950"/>
                </a:lnTo>
                <a:cubicBezTo>
                  <a:pt x="790575" y="742950"/>
                  <a:pt x="695325" y="742950"/>
                  <a:pt x="638175" y="771525"/>
                </a:cubicBezTo>
                <a:cubicBezTo>
                  <a:pt x="638175" y="771525"/>
                  <a:pt x="590550" y="800100"/>
                  <a:pt x="590550" y="838200"/>
                </a:cubicBezTo>
                <a:cubicBezTo>
                  <a:pt x="590550" y="838200"/>
                  <a:pt x="590550" y="876300"/>
                  <a:pt x="638175" y="904875"/>
                </a:cubicBezTo>
                <a:cubicBezTo>
                  <a:pt x="638175" y="904875"/>
                  <a:pt x="695325" y="933450"/>
                  <a:pt x="790575" y="933450"/>
                </a:cubicBezTo>
                <a:cubicBezTo>
                  <a:pt x="790575" y="933450"/>
                  <a:pt x="885825" y="933450"/>
                  <a:pt x="942975" y="904875"/>
                </a:cubicBezTo>
                <a:cubicBezTo>
                  <a:pt x="942975" y="904875"/>
                  <a:pt x="990600" y="876300"/>
                  <a:pt x="990600" y="838200"/>
                </a:cubicBezTo>
                <a:cubicBezTo>
                  <a:pt x="990600" y="838200"/>
                  <a:pt x="990600" y="800100"/>
                  <a:pt x="942975" y="771525"/>
                </a:cubicBezTo>
                <a:cubicBezTo>
                  <a:pt x="942975" y="771525"/>
                  <a:pt x="885825" y="742950"/>
                  <a:pt x="790575" y="742950"/>
                </a:cubicBezTo>
                <a:lnTo>
                  <a:pt x="790575" y="742950"/>
                </a:lnTo>
                <a:moveTo>
                  <a:pt x="790575" y="800100"/>
                </a:moveTo>
                <a:lnTo>
                  <a:pt x="790575" y="800100"/>
                </a:lnTo>
                <a:cubicBezTo>
                  <a:pt x="790575" y="800100"/>
                  <a:pt x="847725" y="800100"/>
                  <a:pt x="876300" y="819150"/>
                </a:cubicBezTo>
                <a:cubicBezTo>
                  <a:pt x="876300" y="819150"/>
                  <a:pt x="895350" y="828675"/>
                  <a:pt x="895350" y="838200"/>
                </a:cubicBezTo>
                <a:cubicBezTo>
                  <a:pt x="895350" y="838200"/>
                  <a:pt x="895350" y="857250"/>
                  <a:pt x="876300" y="866775"/>
                </a:cubicBezTo>
                <a:cubicBezTo>
                  <a:pt x="876300" y="866775"/>
                  <a:pt x="847725" y="876300"/>
                  <a:pt x="790575" y="876300"/>
                </a:cubicBezTo>
                <a:cubicBezTo>
                  <a:pt x="790575" y="876300"/>
                  <a:pt x="733425" y="876300"/>
                  <a:pt x="704850" y="866775"/>
                </a:cubicBezTo>
                <a:cubicBezTo>
                  <a:pt x="704850" y="866775"/>
                  <a:pt x="676275" y="857250"/>
                  <a:pt x="676275" y="838200"/>
                </a:cubicBezTo>
                <a:cubicBezTo>
                  <a:pt x="676275" y="838200"/>
                  <a:pt x="676275" y="828675"/>
                  <a:pt x="704850" y="819150"/>
                </a:cubicBezTo>
                <a:cubicBezTo>
                  <a:pt x="704850" y="819150"/>
                  <a:pt x="733425" y="800100"/>
                  <a:pt x="790575" y="800100"/>
                </a:cubicBezTo>
                <a:lnTo>
                  <a:pt x="790575" y="800100"/>
                </a:lnTo>
                <a:moveTo>
                  <a:pt x="1076325" y="504824"/>
                </a:moveTo>
                <a:lnTo>
                  <a:pt x="1076325" y="504824"/>
                </a:lnTo>
                <a:lnTo>
                  <a:pt x="1076325" y="571500"/>
                </a:lnTo>
                <a:lnTo>
                  <a:pt x="1276350" y="571500"/>
                </a:lnTo>
                <a:cubicBezTo>
                  <a:pt x="1276350" y="571500"/>
                  <a:pt x="1276350" y="590550"/>
                  <a:pt x="1276350" y="619125"/>
                </a:cubicBezTo>
                <a:cubicBezTo>
                  <a:pt x="1276350" y="619125"/>
                  <a:pt x="1266825" y="647700"/>
                  <a:pt x="1257300" y="676275"/>
                </a:cubicBezTo>
                <a:lnTo>
                  <a:pt x="1343025" y="676275"/>
                </a:lnTo>
                <a:cubicBezTo>
                  <a:pt x="1343025" y="676275"/>
                  <a:pt x="1352550" y="638175"/>
                  <a:pt x="1362075" y="590550"/>
                </a:cubicBezTo>
                <a:cubicBezTo>
                  <a:pt x="1362075" y="590550"/>
                  <a:pt x="1362075" y="552450"/>
                  <a:pt x="1362075" y="504824"/>
                </a:cubicBezTo>
                <a:lnTo>
                  <a:pt x="1076325" y="504824"/>
                </a:lnTo>
                <a:moveTo>
                  <a:pt x="1200150" y="600075"/>
                </a:moveTo>
                <a:lnTo>
                  <a:pt x="1200150" y="600075"/>
                </a:lnTo>
                <a:lnTo>
                  <a:pt x="1152525" y="600075"/>
                </a:lnTo>
                <a:lnTo>
                  <a:pt x="1152525" y="695325"/>
                </a:lnTo>
                <a:cubicBezTo>
                  <a:pt x="1152525" y="695325"/>
                  <a:pt x="1123950" y="695325"/>
                  <a:pt x="1104900" y="695325"/>
                </a:cubicBezTo>
                <a:cubicBezTo>
                  <a:pt x="1104900" y="695325"/>
                  <a:pt x="1076325" y="695325"/>
                  <a:pt x="1047750" y="695325"/>
                </a:cubicBezTo>
                <a:lnTo>
                  <a:pt x="1057275" y="752475"/>
                </a:lnTo>
                <a:cubicBezTo>
                  <a:pt x="1057275" y="752475"/>
                  <a:pt x="1066800" y="762000"/>
                  <a:pt x="1066800" y="771525"/>
                </a:cubicBezTo>
                <a:cubicBezTo>
                  <a:pt x="1066800" y="771525"/>
                  <a:pt x="1076325" y="771525"/>
                  <a:pt x="1085850" y="771525"/>
                </a:cubicBezTo>
                <a:cubicBezTo>
                  <a:pt x="1085850" y="771525"/>
                  <a:pt x="1095375" y="762000"/>
                  <a:pt x="1104900" y="762000"/>
                </a:cubicBezTo>
                <a:cubicBezTo>
                  <a:pt x="1104900" y="762000"/>
                  <a:pt x="1114425" y="762000"/>
                  <a:pt x="1123950" y="762000"/>
                </a:cubicBezTo>
                <a:lnTo>
                  <a:pt x="1381125" y="752475"/>
                </a:lnTo>
                <a:lnTo>
                  <a:pt x="1371600" y="685800"/>
                </a:lnTo>
                <a:cubicBezTo>
                  <a:pt x="1371600" y="685800"/>
                  <a:pt x="1333500" y="695325"/>
                  <a:pt x="1295400" y="695325"/>
                </a:cubicBezTo>
                <a:cubicBezTo>
                  <a:pt x="1295400" y="695325"/>
                  <a:pt x="1257300" y="695325"/>
                  <a:pt x="1238250" y="695325"/>
                </a:cubicBezTo>
                <a:lnTo>
                  <a:pt x="1238250" y="638175"/>
                </a:lnTo>
                <a:cubicBezTo>
                  <a:pt x="1238250" y="638175"/>
                  <a:pt x="1238250" y="628650"/>
                  <a:pt x="1238250" y="628650"/>
                </a:cubicBezTo>
                <a:quadBezTo>
                  <a:pt x="1238250" y="628650"/>
                  <a:pt x="1238250" y="619125"/>
                </a:quadBezTo>
                <a:cubicBezTo>
                  <a:pt x="1238250" y="619125"/>
                  <a:pt x="1238250" y="609600"/>
                  <a:pt x="1238250" y="609600"/>
                </a:cubicBezTo>
                <a:cubicBezTo>
                  <a:pt x="1238250" y="609600"/>
                  <a:pt x="1228725" y="600075"/>
                  <a:pt x="1200150" y="600075"/>
                </a:cubicBezTo>
                <a:lnTo>
                  <a:pt x="1200150" y="600075"/>
                </a:lnTo>
                <a:moveTo>
                  <a:pt x="1447800" y="476249"/>
                </a:moveTo>
                <a:lnTo>
                  <a:pt x="1447800" y="476249"/>
                </a:lnTo>
                <a:lnTo>
                  <a:pt x="1400175" y="476249"/>
                </a:lnTo>
                <a:lnTo>
                  <a:pt x="1400175" y="809625"/>
                </a:lnTo>
                <a:lnTo>
                  <a:pt x="1485900" y="809625"/>
                </a:lnTo>
                <a:lnTo>
                  <a:pt x="1485900" y="714375"/>
                </a:lnTo>
                <a:lnTo>
                  <a:pt x="1552575" y="714375"/>
                </a:lnTo>
                <a:lnTo>
                  <a:pt x="1552575" y="647700"/>
                </a:lnTo>
                <a:lnTo>
                  <a:pt x="1485900" y="647700"/>
                </a:lnTo>
                <a:lnTo>
                  <a:pt x="1485900" y="523875"/>
                </a:lnTo>
                <a:cubicBezTo>
                  <a:pt x="1485900" y="523875"/>
                  <a:pt x="1485900" y="514350"/>
                  <a:pt x="1485900" y="504824"/>
                </a:cubicBezTo>
                <a:quadBezTo>
                  <a:pt x="1485900" y="504824"/>
                  <a:pt x="1485900" y="495300"/>
                </a:quadBezTo>
                <a:cubicBezTo>
                  <a:pt x="1485900" y="495300"/>
                  <a:pt x="1495425" y="485775"/>
                  <a:pt x="1485900" y="485775"/>
                </a:cubicBezTo>
                <a:cubicBezTo>
                  <a:pt x="1485900" y="485775"/>
                  <a:pt x="1476375" y="476249"/>
                  <a:pt x="1447800" y="476249"/>
                </a:cubicBezTo>
                <a:lnTo>
                  <a:pt x="1447800" y="476249"/>
                </a:lnTo>
                <a:moveTo>
                  <a:pt x="1162050" y="771525"/>
                </a:moveTo>
                <a:lnTo>
                  <a:pt x="1162050" y="771525"/>
                </a:lnTo>
                <a:lnTo>
                  <a:pt x="1114425" y="771525"/>
                </a:lnTo>
                <a:lnTo>
                  <a:pt x="1114425" y="914400"/>
                </a:lnTo>
                <a:lnTo>
                  <a:pt x="1495425" y="914400"/>
                </a:lnTo>
                <a:lnTo>
                  <a:pt x="1495425" y="847725"/>
                </a:lnTo>
                <a:lnTo>
                  <a:pt x="1200150" y="847725"/>
                </a:lnTo>
                <a:lnTo>
                  <a:pt x="1200150" y="809625"/>
                </a:lnTo>
                <a:cubicBezTo>
                  <a:pt x="1200150" y="809625"/>
                  <a:pt x="1200150" y="800100"/>
                  <a:pt x="1200150" y="800100"/>
                </a:cubicBezTo>
                <a:quadBezTo>
                  <a:pt x="1200150" y="800100"/>
                  <a:pt x="1209675" y="790575"/>
                </a:quadBezTo>
                <a:cubicBezTo>
                  <a:pt x="1209675" y="790575"/>
                  <a:pt x="1209675" y="781050"/>
                  <a:pt x="1200150" y="781050"/>
                </a:cubicBezTo>
                <a:cubicBezTo>
                  <a:pt x="1200150" y="781050"/>
                  <a:pt x="1190625" y="771525"/>
                  <a:pt x="1162050" y="771525"/>
                </a:cubicBezTo>
                <a:lnTo>
                  <a:pt x="1162050" y="771525"/>
                </a:lnTo>
                <a:moveTo>
                  <a:pt x="1590675" y="514350"/>
                </a:moveTo>
                <a:lnTo>
                  <a:pt x="1590675" y="514350"/>
                </a:lnTo>
                <a:lnTo>
                  <a:pt x="1590675" y="581025"/>
                </a:lnTo>
                <a:lnTo>
                  <a:pt x="1762125" y="581025"/>
                </a:lnTo>
                <a:lnTo>
                  <a:pt x="1762125" y="638175"/>
                </a:lnTo>
                <a:lnTo>
                  <a:pt x="1600200" y="638175"/>
                </a:lnTo>
                <a:lnTo>
                  <a:pt x="1600200" y="838200"/>
                </a:lnTo>
                <a:lnTo>
                  <a:pt x="1666875" y="838200"/>
                </a:lnTo>
                <a:cubicBezTo>
                  <a:pt x="1666875" y="838200"/>
                  <a:pt x="1724025" y="838200"/>
                  <a:pt x="1781175" y="838200"/>
                </a:cubicBezTo>
                <a:cubicBezTo>
                  <a:pt x="1781175" y="838200"/>
                  <a:pt x="1847849" y="828675"/>
                  <a:pt x="1904999" y="819150"/>
                </a:cubicBezTo>
                <a:lnTo>
                  <a:pt x="1904999" y="809625"/>
                </a:lnTo>
                <a:lnTo>
                  <a:pt x="1895475" y="762000"/>
                </a:lnTo>
                <a:cubicBezTo>
                  <a:pt x="1895475" y="762000"/>
                  <a:pt x="1847849" y="771525"/>
                  <a:pt x="1781175" y="771525"/>
                </a:cubicBezTo>
                <a:cubicBezTo>
                  <a:pt x="1781175" y="771525"/>
                  <a:pt x="1743075" y="771525"/>
                  <a:pt x="1695450" y="771525"/>
                </a:cubicBezTo>
                <a:lnTo>
                  <a:pt x="1685925" y="771525"/>
                </a:lnTo>
                <a:lnTo>
                  <a:pt x="1685925" y="704850"/>
                </a:lnTo>
                <a:lnTo>
                  <a:pt x="1847849" y="704850"/>
                </a:lnTo>
                <a:lnTo>
                  <a:pt x="1847849" y="514350"/>
                </a:lnTo>
                <a:lnTo>
                  <a:pt x="1590675" y="514350"/>
                </a:lnTo>
                <a:moveTo>
                  <a:pt x="1990724" y="476249"/>
                </a:moveTo>
                <a:lnTo>
                  <a:pt x="1990724" y="476249"/>
                </a:lnTo>
                <a:lnTo>
                  <a:pt x="1943100" y="476249"/>
                </a:lnTo>
                <a:lnTo>
                  <a:pt x="1943100" y="923924"/>
                </a:lnTo>
                <a:lnTo>
                  <a:pt x="2028825" y="923924"/>
                </a:lnTo>
                <a:lnTo>
                  <a:pt x="2028825" y="514350"/>
                </a:lnTo>
                <a:cubicBezTo>
                  <a:pt x="2028825" y="514350"/>
                  <a:pt x="2028825" y="504824"/>
                  <a:pt x="2028825" y="504824"/>
                </a:cubicBezTo>
                <a:quadBezTo>
                  <a:pt x="2028825" y="504824"/>
                  <a:pt x="2028825" y="495300"/>
                </a:quadBezTo>
                <a:cubicBezTo>
                  <a:pt x="2028825" y="495300"/>
                  <a:pt x="2038350" y="485775"/>
                  <a:pt x="2028825" y="485775"/>
                </a:cubicBezTo>
                <a:cubicBezTo>
                  <a:pt x="2028825" y="485775"/>
                  <a:pt x="2019299" y="476249"/>
                  <a:pt x="1990724" y="476249"/>
                </a:cubicBezTo>
                <a:lnTo>
                  <a:pt x="1990724" y="476249"/>
                </a:lnTo>
                <a:moveTo>
                  <a:pt x="2133600" y="504824"/>
                </a:moveTo>
                <a:lnTo>
                  <a:pt x="2133600" y="504824"/>
                </a:lnTo>
                <a:lnTo>
                  <a:pt x="2133600" y="571500"/>
                </a:lnTo>
                <a:lnTo>
                  <a:pt x="2324100" y="571500"/>
                </a:lnTo>
                <a:cubicBezTo>
                  <a:pt x="2324100" y="571500"/>
                  <a:pt x="2324100" y="609600"/>
                  <a:pt x="2314575" y="666750"/>
                </a:cubicBezTo>
                <a:cubicBezTo>
                  <a:pt x="2314575" y="666750"/>
                  <a:pt x="2314575" y="733425"/>
                  <a:pt x="2305050" y="762000"/>
                </a:cubicBezTo>
                <a:lnTo>
                  <a:pt x="2390775" y="762000"/>
                </a:lnTo>
                <a:cubicBezTo>
                  <a:pt x="2390775" y="762000"/>
                  <a:pt x="2400300" y="723900"/>
                  <a:pt x="2409825" y="647700"/>
                </a:cubicBezTo>
                <a:cubicBezTo>
                  <a:pt x="2409825" y="647700"/>
                  <a:pt x="2409825" y="590550"/>
                  <a:pt x="2409825" y="504824"/>
                </a:cubicBezTo>
                <a:lnTo>
                  <a:pt x="2133600" y="504824"/>
                </a:lnTo>
                <a:moveTo>
                  <a:pt x="2238375" y="638175"/>
                </a:moveTo>
                <a:lnTo>
                  <a:pt x="2238375" y="638175"/>
                </a:lnTo>
                <a:lnTo>
                  <a:pt x="2190750" y="638175"/>
                </a:lnTo>
                <a:lnTo>
                  <a:pt x="2190750" y="800100"/>
                </a:lnTo>
                <a:cubicBezTo>
                  <a:pt x="2190750" y="800100"/>
                  <a:pt x="2181225" y="800100"/>
                  <a:pt x="2152650" y="800100"/>
                </a:cubicBezTo>
                <a:cubicBezTo>
                  <a:pt x="2152650" y="800100"/>
                  <a:pt x="2133600" y="800100"/>
                  <a:pt x="2095500" y="809625"/>
                </a:cubicBezTo>
                <a:lnTo>
                  <a:pt x="2105025" y="857250"/>
                </a:lnTo>
                <a:cubicBezTo>
                  <a:pt x="2105025" y="857250"/>
                  <a:pt x="2114550" y="876300"/>
                  <a:pt x="2114550" y="876300"/>
                </a:cubicBezTo>
                <a:cubicBezTo>
                  <a:pt x="2114550" y="876300"/>
                  <a:pt x="2124075" y="876300"/>
                  <a:pt x="2133600" y="876300"/>
                </a:cubicBezTo>
                <a:cubicBezTo>
                  <a:pt x="2133600" y="876300"/>
                  <a:pt x="2143125" y="866775"/>
                  <a:pt x="2143125" y="866775"/>
                </a:cubicBezTo>
                <a:cubicBezTo>
                  <a:pt x="2143125" y="866775"/>
                  <a:pt x="2152650" y="866775"/>
                  <a:pt x="2162175" y="866775"/>
                </a:cubicBezTo>
                <a:cubicBezTo>
                  <a:pt x="2162175" y="866775"/>
                  <a:pt x="2228850" y="857250"/>
                  <a:pt x="2314575" y="857250"/>
                </a:cubicBezTo>
                <a:cubicBezTo>
                  <a:pt x="2314575" y="857250"/>
                  <a:pt x="2362200" y="847725"/>
                  <a:pt x="2438400" y="847725"/>
                </a:cubicBezTo>
                <a:cubicBezTo>
                  <a:pt x="2438400" y="847725"/>
                  <a:pt x="2438400" y="828675"/>
                  <a:pt x="2438400" y="819150"/>
                </a:cubicBezTo>
                <a:cubicBezTo>
                  <a:pt x="2438400" y="819150"/>
                  <a:pt x="2428875" y="800100"/>
                  <a:pt x="2428875" y="781050"/>
                </a:cubicBezTo>
                <a:cubicBezTo>
                  <a:pt x="2428875" y="781050"/>
                  <a:pt x="2390775" y="790575"/>
                  <a:pt x="2343150" y="790575"/>
                </a:cubicBezTo>
                <a:cubicBezTo>
                  <a:pt x="2343150" y="790575"/>
                  <a:pt x="2305050" y="800100"/>
                  <a:pt x="2276475" y="800100"/>
                </a:cubicBezTo>
                <a:lnTo>
                  <a:pt x="2276475" y="657225"/>
                </a:lnTo>
                <a:quadBezTo>
                  <a:pt x="2276475" y="657225"/>
                  <a:pt x="2276475" y="657225"/>
                </a:quadBezTo>
                <a:quadBezTo>
                  <a:pt x="2276475" y="657225"/>
                  <a:pt x="2286000" y="647700"/>
                </a:quadBezTo>
                <a:cubicBezTo>
                  <a:pt x="2286000" y="647700"/>
                  <a:pt x="2286000" y="638175"/>
                  <a:pt x="2276475" y="638175"/>
                </a:cubicBezTo>
                <a:cubicBezTo>
                  <a:pt x="2276475" y="638175"/>
                  <a:pt x="2266950" y="638175"/>
                  <a:pt x="2238375" y="638175"/>
                </a:cubicBezTo>
                <a:lnTo>
                  <a:pt x="2238375" y="638175"/>
                </a:lnTo>
                <a:moveTo>
                  <a:pt x="2486025" y="476249"/>
                </a:moveTo>
                <a:lnTo>
                  <a:pt x="2486025" y="476249"/>
                </a:lnTo>
                <a:lnTo>
                  <a:pt x="2438400" y="476249"/>
                </a:lnTo>
                <a:lnTo>
                  <a:pt x="2438400" y="923924"/>
                </a:lnTo>
                <a:lnTo>
                  <a:pt x="2524125" y="923924"/>
                </a:lnTo>
                <a:lnTo>
                  <a:pt x="2524125" y="742950"/>
                </a:lnTo>
                <a:lnTo>
                  <a:pt x="2590800" y="742950"/>
                </a:lnTo>
                <a:lnTo>
                  <a:pt x="2590800" y="666750"/>
                </a:lnTo>
                <a:lnTo>
                  <a:pt x="2524125" y="666750"/>
                </a:lnTo>
                <a:lnTo>
                  <a:pt x="2524125" y="523875"/>
                </a:lnTo>
                <a:cubicBezTo>
                  <a:pt x="2524125" y="523875"/>
                  <a:pt x="2524125" y="514350"/>
                  <a:pt x="2524125" y="504824"/>
                </a:cubicBezTo>
                <a:quadBezTo>
                  <a:pt x="2524125" y="504824"/>
                  <a:pt x="2533650" y="495300"/>
                </a:quadBezTo>
                <a:cubicBezTo>
                  <a:pt x="2533650" y="495300"/>
                  <a:pt x="2533650" y="485775"/>
                  <a:pt x="2524125" y="485775"/>
                </a:cubicBezTo>
                <a:cubicBezTo>
                  <a:pt x="2524125" y="485775"/>
                  <a:pt x="2524125" y="476249"/>
                  <a:pt x="2486025" y="476249"/>
                </a:cubicBezTo>
                <a:lnTo>
                  <a:pt x="2486025" y="476249"/>
                </a:lnTo>
              </a:path>
            </a:pathLst>
          </a:custGeom>
          <a:solidFill>
            <a:srgbClr val="0000CC"/>
          </a:solidFill>
          <a:ln w="25400" cap="flat" cmpd="sng" algn="ctr">
            <a:noFill/>
            <a:prstDash val="solid"/>
            <a:round/>
          </a:ln>
          <a:effectLst>
            <a:outerShdw dist="53536" dir="2700000" algn="tl">
              <a:srgbClr val="C0C0C0">
                <a:alpha val="50000"/>
              </a:srgbClr>
            </a:outerShdw>
          </a:effectLst>
        </p:spPr>
      </p:sp>
      <p:pic>
        <p:nvPicPr>
          <p:cNvPr id="13316" name="그림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4799013"/>
            <a:ext cx="1512887" cy="14414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sp>
        <p:nvSpPr>
          <p:cNvPr id="13317" name="직사각형 4"/>
          <p:cNvSpPr>
            <a:spLocks noChangeArrowheads="1"/>
          </p:cNvSpPr>
          <p:nvPr/>
        </p:nvSpPr>
        <p:spPr bwMode="auto">
          <a:xfrm>
            <a:off x="5222875" y="128588"/>
            <a:ext cx="3925888" cy="809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algn="ctr" defTabSz="1079500">
              <a:spcBef>
                <a:spcPct val="50000"/>
              </a:spcBef>
              <a:buClr>
                <a:srgbClr val="000000"/>
              </a:buClr>
              <a:buSzPct val="100000"/>
            </a:pPr>
            <a:r>
              <a:rPr kumimoji="0" lang="ko-KR" altLang="en-US" sz="20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최적가치 낙찰제도 설명회</a:t>
            </a:r>
          </a:p>
          <a:p>
            <a:pPr algn="ctr" defTabSz="1079500">
              <a:spcBef>
                <a:spcPct val="50000"/>
              </a:spcBef>
              <a:buClr>
                <a:srgbClr val="000000"/>
              </a:buClr>
              <a:buSzPct val="100000"/>
            </a:pPr>
            <a:r>
              <a:rPr kumimoji="0" lang="ko-KR" altLang="en-US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(2011. </a:t>
            </a:r>
            <a:r>
              <a:rPr kumimoji="0" lang="en-US" altLang="ko-KR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6. 14)</a:t>
            </a:r>
          </a:p>
        </p:txBody>
      </p:sp>
      <p:sp>
        <p:nvSpPr>
          <p:cNvPr id="2" name="직사각형 2"/>
          <p:cNvSpPr/>
          <p:nvPr/>
        </p:nvSpPr>
        <p:spPr>
          <a:xfrm>
            <a:off x="1827213" y="2084388"/>
            <a:ext cx="5476875" cy="13462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wrap="none" lIns="89994" tIns="46783" rIns="89994" bIns="46783"/>
          <a:lstStyle/>
          <a:p>
            <a:pPr algn="ctr" defTabSz="1079500">
              <a:lnSpc>
                <a:spcPct val="180000"/>
              </a:lnSpc>
              <a:buClr>
                <a:srgbClr val="000000"/>
              </a:buClr>
              <a:buSzPct val="100000"/>
              <a:defRPr/>
            </a:pPr>
            <a:r>
              <a:rPr kumimoji="0" lang="ko-KR" altLang="en-US" sz="50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최적가치 낙찰제도 개요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그림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8" y="12700"/>
            <a:ext cx="9193212" cy="68770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sp>
        <p:nvSpPr>
          <p:cNvPr id="3" name="직사각형 2"/>
          <p:cNvSpPr/>
          <p:nvPr/>
        </p:nvSpPr>
        <p:spPr>
          <a:xfrm>
            <a:off x="1550988" y="1979613"/>
            <a:ext cx="6029325" cy="1738312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wrap="none" lIns="89994" tIns="46783" rIns="89994" bIns="46783"/>
          <a:lstStyle/>
          <a:p>
            <a:pPr algn="ctr" defTabSz="1079500">
              <a:buClr>
                <a:srgbClr val="000000"/>
              </a:buClr>
              <a:buSzPct val="100000"/>
              <a:defRPr/>
            </a:pPr>
            <a:r>
              <a:rPr kumimoji="0" lang="ko-KR" altLang="en-US" sz="60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 제도운영 방향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2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운영방향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857625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가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적용 유형</a:t>
            </a:r>
          </a:p>
        </p:txBody>
      </p:sp>
      <p:sp>
        <p:nvSpPr>
          <p:cNvPr id="23557" name="직사각형 7"/>
          <p:cNvSpPr>
            <a:spLocks noChangeArrowheads="1"/>
          </p:cNvSpPr>
          <p:nvPr/>
        </p:nvSpPr>
        <p:spPr bwMode="auto">
          <a:xfrm>
            <a:off x="827088" y="2287588"/>
            <a:ext cx="7493000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공사특성에 맞게 선택적용 하도록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개 유형 마련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경험 중시형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건설공사 중 경험이 중요한 공사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※ 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공사 예시 </a:t>
            </a: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조경</a:t>
            </a: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․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상수도 공사 등</a:t>
            </a:r>
            <a:endParaRPr kumimoji="0"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창의력 중시형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고난이도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시공능력이 중요한 공사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※ 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공사 예시 </a:t>
            </a: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건축</a:t>
            </a: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․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교량</a:t>
            </a: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․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터널공사 등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일반형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단순 건설공사 등 일반적 수준의 공사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※ 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공사 예시 </a:t>
            </a: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도로공사 등</a:t>
            </a:r>
            <a:endParaRPr kumimoji="0" lang="ko-KR" altLang="en-US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2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운영방향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857625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4073525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나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적용 대상 및 일정</a:t>
            </a:r>
          </a:p>
        </p:txBody>
      </p:sp>
      <p:sp>
        <p:nvSpPr>
          <p:cNvPr id="24581" name="직사각형 7"/>
          <p:cNvSpPr>
            <a:spLocks noChangeArrowheads="1"/>
          </p:cNvSpPr>
          <p:nvPr/>
        </p:nvSpPr>
        <p:spPr bwMode="auto">
          <a:xfrm>
            <a:off x="827088" y="2287588"/>
            <a:ext cx="7493000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억 이상 공사에 적용 원칙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다만 공사의 특성상 필요한 경우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50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억원 이상 공사에 대하여도 적용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년간 시범운영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(11.7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∼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12.6)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을 거쳐 확대 적용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자치단체 신청에 따라 시범기관 선정</a:t>
            </a:r>
          </a:p>
          <a:p>
            <a:pPr marL="269875" indent="-2698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시범운영 결과를 토대로 제도보완 후 최종기준 확정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(‘12.7)</a:t>
            </a:r>
          </a:p>
          <a:p>
            <a:pPr marL="269875" indent="-269875" defTabSz="1079500">
              <a:lnSpc>
                <a:spcPct val="170000"/>
              </a:lnSpc>
              <a:buSzPct val="100000"/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2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운영방향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857625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4287838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다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 err="1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클린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 심사기법 도입</a:t>
            </a:r>
          </a:p>
        </p:txBody>
      </p:sp>
      <p:sp>
        <p:nvSpPr>
          <p:cNvPr id="25605" name="직사각형 7"/>
          <p:cNvSpPr>
            <a:spLocks noChangeArrowheads="1"/>
          </p:cNvSpPr>
          <p:nvPr/>
        </p:nvSpPr>
        <p:spPr bwMode="auto">
          <a:xfrm>
            <a:off x="827088" y="2230438"/>
            <a:ext cx="7493000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심사위원 선정을 발주기관과 분리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496888" lvl="1" indent="-225425" defTabSz="1079500">
              <a:lnSpc>
                <a:spcPct val="170000"/>
              </a:lnSpc>
              <a:buSzPct val="100000"/>
              <a:buFont typeface="Wingdings" pitchFamily="2" charset="2"/>
              <a:buChar char="Ø"/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예비 심사위원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POOL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은 시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․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도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회계과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에서 작성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단계 과정을 거쳐 심사위원 선정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496888" lvl="1" indent="-225425" defTabSz="1079500">
              <a:lnSpc>
                <a:spcPct val="170000"/>
              </a:lnSpc>
              <a:buSzPct val="100000"/>
              <a:buFont typeface="Wingdings" pitchFamily="2" charset="2"/>
              <a:buChar char="Ø"/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단계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시도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⇒ 2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단계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발주청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⇒ 3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단계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입찰자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69875" indent="-2698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심사 위원명단 및 심사결과를 공개</a:t>
            </a:r>
          </a:p>
          <a:p>
            <a:pPr marL="269875" indent="-2698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제안서 등 주관적 평가서류 서식 및 분량을 규격화</a:t>
            </a:r>
          </a:p>
          <a:p>
            <a:pPr marL="269875" indent="-269875" defTabSz="1079500">
              <a:lnSpc>
                <a:spcPct val="170000"/>
              </a:lnSpc>
              <a:buSzPct val="100000"/>
            </a:pPr>
            <a:endParaRPr kumimoji="0" lang="ko-KR" altLang="en-US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2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운영방향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857625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4287838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라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중소기업 참여 확대</a:t>
            </a:r>
          </a:p>
        </p:txBody>
      </p:sp>
      <p:sp>
        <p:nvSpPr>
          <p:cNvPr id="26629" name="직사각형 7"/>
          <p:cNvSpPr>
            <a:spLocks noChangeArrowheads="1"/>
          </p:cNvSpPr>
          <p:nvPr/>
        </p:nvSpPr>
        <p:spPr bwMode="auto">
          <a:xfrm>
            <a:off x="827088" y="2287588"/>
            <a:ext cx="7493000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20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추정가격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억원 미만 공사는 지역제한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284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억원 미만 공사는 지역의무 공동도급 적용 가능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20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추정가격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284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억원 이상 공사는 조달청의 등급별  유자격자 명부를 적용하여 낙찰자를 결정</a:t>
            </a:r>
          </a:p>
          <a:p>
            <a:pPr marL="269875" indent="-269875" defTabSz="1079500">
              <a:lnSpc>
                <a:spcPct val="200000"/>
              </a:lnSpc>
              <a:buSzPct val="100000"/>
            </a:pP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kumimoji="0"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※ </a:t>
            </a:r>
            <a:r>
              <a:rPr kumimoji="0"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창의력 중시형 공사는 제외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그림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8" y="12700"/>
            <a:ext cx="9193212" cy="68770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sp>
        <p:nvSpPr>
          <p:cNvPr id="3" name="직사각형 2"/>
          <p:cNvSpPr/>
          <p:nvPr/>
        </p:nvSpPr>
        <p:spPr>
          <a:xfrm>
            <a:off x="1550988" y="2549525"/>
            <a:ext cx="6029325" cy="173831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wrap="none" lIns="89994" tIns="46783" rIns="89994" bIns="46783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6000" spc="5" dirty="0">
                <a:solidFill>
                  <a:srgbClr val="FFFF00">
                    <a:alpha val="100000"/>
                  </a:srgb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세부 운영기준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경험 </a:t>
            </a:r>
            <a:r>
              <a:rPr kumimoji="0" lang="ko-KR" altLang="en-US" sz="3200" spc="5" dirty="0" err="1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중시형</a:t>
            </a:r>
            <a:endParaRPr kumimoji="0" lang="ko-KR" altLang="en-US" sz="3200" spc="5" dirty="0">
              <a:solidFill>
                <a:schemeClr val="bg1"/>
              </a:solidFill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500437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가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개념</a:t>
            </a:r>
          </a:p>
        </p:txBody>
      </p:sp>
      <p:sp>
        <p:nvSpPr>
          <p:cNvPr id="28677" name="직사각형 7"/>
          <p:cNvSpPr>
            <a:spLocks noChangeArrowheads="1"/>
          </p:cNvSpPr>
          <p:nvPr/>
        </p:nvSpPr>
        <p:spPr bwMode="auto">
          <a:xfrm>
            <a:off x="827088" y="2430463"/>
            <a:ext cx="7493000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20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시공 경험이 풍부하고 신용도가 높은 업체가 낙찰 받기 유리한 방식</a:t>
            </a:r>
          </a:p>
          <a:p>
            <a:pPr marL="269875" indent="-269875" defTabSz="1079500">
              <a:lnSpc>
                <a:spcPct val="20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예시공사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조경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상수도 공사 등 일정 수준의 난이도로 과거의 시공경험이 필요한 공사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경험 </a:t>
            </a:r>
            <a:r>
              <a:rPr kumimoji="0" lang="ko-KR" altLang="en-US" sz="3200" spc="5" dirty="0" err="1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중시형</a:t>
            </a:r>
            <a:endParaRPr kumimoji="0" lang="ko-KR" altLang="en-US" sz="3200" spc="5" dirty="0">
              <a:solidFill>
                <a:schemeClr val="bg1"/>
              </a:solidFill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나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평가 절차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788167" y="2610834"/>
            <a:ext cx="2000264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적격성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심사</a:t>
            </a:r>
          </a:p>
        </p:txBody>
      </p:sp>
      <p:sp>
        <p:nvSpPr>
          <p:cNvPr id="7" name="오른쪽 화살표 6"/>
          <p:cNvSpPr/>
          <p:nvPr/>
        </p:nvSpPr>
        <p:spPr>
          <a:xfrm>
            <a:off x="3073400" y="2682875"/>
            <a:ext cx="428625" cy="56673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3788563" y="2637728"/>
            <a:ext cx="1714512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latin typeface="HY견고딕" pitchFamily="18" charset="-127"/>
                <a:ea typeface="HY견고딕" pitchFamily="18" charset="-127"/>
              </a:rPr>
              <a:t>가격 입찰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오른쪽 화살표 8"/>
          <p:cNvSpPr/>
          <p:nvPr/>
        </p:nvSpPr>
        <p:spPr>
          <a:xfrm>
            <a:off x="5681663" y="2736850"/>
            <a:ext cx="465137" cy="56673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6360331" y="2637728"/>
            <a:ext cx="2000264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종합 평가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18050" y="3602038"/>
            <a:ext cx="3857625" cy="2378075"/>
          </a:xfrm>
          <a:prstGeom prst="rect">
            <a:avLst/>
          </a:prstGeom>
          <a:solidFill>
            <a:srgbClr val="FFFEB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단계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정량적 평가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(60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03225" lvl="1" indent="-161925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가격평가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(30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) + 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시공품질평가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(20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) + 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하도급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(10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단계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 정성적 평가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(40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03225" lvl="1" indent="-161925">
              <a:lnSpc>
                <a:spcPct val="150000"/>
              </a:lnSpc>
              <a:buFont typeface="Arial" charset="0"/>
              <a:buChar char="•"/>
            </a:pP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대안제시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시공관리계획 등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73088" y="3602038"/>
            <a:ext cx="2643187" cy="2378075"/>
          </a:xfrm>
          <a:prstGeom prst="rect">
            <a:avLst/>
          </a:prstGeom>
          <a:solidFill>
            <a:srgbClr val="FFFEB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Pass or Fail 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방식</a:t>
            </a:r>
            <a:endParaRPr lang="en-US" altLang="ko-KR" sz="200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단계 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경영상태    평가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신용평가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단계 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이행능력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		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 심사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(90</a:t>
            </a:r>
            <a:r>
              <a:rPr lang="ko-KR" altLang="en-US" sz="2000">
                <a:latin typeface="HY견고딕" pitchFamily="18" charset="-127"/>
                <a:ea typeface="HY견고딕" pitchFamily="18" charset="-127"/>
              </a:rPr>
              <a:t>점 이상</a:t>
            </a:r>
            <a:r>
              <a:rPr lang="en-US" altLang="ko-KR" sz="200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>
              <a:ea typeface="굴림" pitchFamily="50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경험 </a:t>
            </a:r>
            <a:r>
              <a:rPr kumimoji="0" lang="ko-KR" altLang="en-US" sz="3200" spc="5" dirty="0" err="1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중시형</a:t>
            </a:r>
            <a:endParaRPr kumimoji="0" lang="ko-KR" altLang="en-US" sz="3200" spc="5" dirty="0">
              <a:solidFill>
                <a:schemeClr val="bg1"/>
              </a:solidFill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62175"/>
            <a:ext cx="7635875" cy="4214813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58900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다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 err="1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적격성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 심사</a:t>
            </a:r>
          </a:p>
        </p:txBody>
      </p:sp>
      <p:sp>
        <p:nvSpPr>
          <p:cNvPr id="28677" name="직사각형 7"/>
          <p:cNvSpPr>
            <a:spLocks noChangeArrowheads="1"/>
          </p:cNvSpPr>
          <p:nvPr/>
        </p:nvSpPr>
        <p:spPr bwMode="auto">
          <a:xfrm>
            <a:off x="827088" y="2162175"/>
            <a:ext cx="7493000" cy="40005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  <a:defRPr/>
            </a:pP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1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단계 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: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경영상태 통과기준 </a:t>
            </a:r>
            <a:endParaRPr lang="en-US" altLang="ko-KR" sz="24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 marL="538163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  <a:defRPr/>
            </a:pP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신용평가 결과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(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입찰공고일 이전 평가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는 직접   발주기관에 제출하며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,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미제출시 자동 탈락</a:t>
            </a:r>
            <a:endParaRPr lang="en-US" altLang="ko-KR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 marL="538163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  <a:defRPr/>
            </a:pPr>
            <a:r>
              <a:rPr lang="ko-KR" altLang="en-US" sz="24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공동수급체는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1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개 업체만 통과하지 않아도 탈락</a:t>
            </a:r>
          </a:p>
          <a:p>
            <a:pPr>
              <a:lnSpc>
                <a:spcPct val="150000"/>
              </a:lnSpc>
              <a:defRPr/>
            </a:pPr>
            <a:endParaRPr lang="ko-KR" altLang="en-US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   ※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신용정보업자가 입찰공고일 기준 최근 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1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년 이내에 실시한</a:t>
            </a:r>
            <a:endParaRPr lang="en-US" altLang="ko-KR" sz="20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>
              <a:defRPr/>
            </a:pP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     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신용평가등급 또는 기업신용평가 등급을 기준으로 평가</a:t>
            </a:r>
          </a:p>
        </p:txBody>
      </p:sp>
      <p:graphicFrame>
        <p:nvGraphicFramePr>
          <p:cNvPr id="30741" name="Group 21"/>
          <p:cNvGraphicFramePr>
            <a:graphicFrameLocks noGrp="1"/>
          </p:cNvGraphicFramePr>
          <p:nvPr/>
        </p:nvGraphicFramePr>
        <p:xfrm>
          <a:off x="1525588" y="4564063"/>
          <a:ext cx="6099175" cy="742950"/>
        </p:xfrm>
        <a:graphic>
          <a:graphicData uri="http://schemas.openxmlformats.org/drawingml/2006/table">
            <a:tbl>
              <a:tblPr/>
              <a:tblGrid>
                <a:gridCol w="2033587"/>
                <a:gridCol w="2032000"/>
                <a:gridCol w="20335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회사채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기업어음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기업신용평가등급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BB-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B0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BB-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경험 </a:t>
            </a:r>
            <a:r>
              <a:rPr kumimoji="0" lang="ko-KR" altLang="en-US" sz="3200" spc="5" dirty="0" err="1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중시형</a:t>
            </a:r>
            <a:endParaRPr kumimoji="0" lang="ko-KR" altLang="en-US" sz="3200" spc="5" dirty="0">
              <a:solidFill>
                <a:schemeClr val="bg1"/>
              </a:solidFill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62175"/>
            <a:ext cx="7635875" cy="4214813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58900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다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 err="1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적격성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 심사</a:t>
            </a:r>
          </a:p>
        </p:txBody>
      </p:sp>
      <p:sp>
        <p:nvSpPr>
          <p:cNvPr id="31749" name="직사각형 7"/>
          <p:cNvSpPr>
            <a:spLocks noChangeArrowheads="1"/>
          </p:cNvSpPr>
          <p:nvPr/>
        </p:nvSpPr>
        <p:spPr bwMode="auto">
          <a:xfrm>
            <a:off x="827088" y="2162175"/>
            <a:ext cx="7493000" cy="40005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단계 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이행능력 심사</a:t>
            </a:r>
            <a:endParaRPr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550863" lvl="1" indent="-2825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시공실적 평가점수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(70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{10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년 동일공사 실적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(70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+ 3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년 업종별 실적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(30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)}×70/100</a:t>
            </a:r>
          </a:p>
          <a:p>
            <a:pPr marL="550863" lvl="1" indent="-2825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기술능력 점수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(20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{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시공에 필요한 기술인력보유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(30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+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신기술개발 활용실적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(4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+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해당부문 기술개발투자비율 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(8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)}×20/42</a:t>
            </a:r>
          </a:p>
          <a:p>
            <a:pPr marL="550863" lvl="1" indent="-2825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보증기관 신용등급 점수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(10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그림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8763" cy="686117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grpSp>
        <p:nvGrpSpPr>
          <p:cNvPr id="14339" name="그룹 2"/>
          <p:cNvGrpSpPr>
            <a:grpSpLocks/>
          </p:cNvGrpSpPr>
          <p:nvPr/>
        </p:nvGrpSpPr>
        <p:grpSpPr bwMode="auto">
          <a:xfrm>
            <a:off x="1184275" y="1993900"/>
            <a:ext cx="6846888" cy="701675"/>
            <a:chOff x="1184820" y="2584048"/>
            <a:chExt cx="6846835" cy="701959"/>
          </a:xfrm>
        </p:grpSpPr>
        <p:sp>
          <p:nvSpPr>
            <p:cNvPr id="14356" name="그림 3"/>
            <p:cNvSpPr>
              <a:spLocks noTextEdit="1"/>
            </p:cNvSpPr>
            <p:nvPr/>
          </p:nvSpPr>
          <p:spPr bwMode="auto">
            <a:xfrm>
              <a:off x="1184820" y="2584048"/>
              <a:ext cx="6846835" cy="701958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pic>
          <p:nvPicPr>
            <p:cNvPr id="14357" name="그림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84820" y="2584048"/>
              <a:ext cx="6846835" cy="701958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</p:pic>
        <p:sp>
          <p:nvSpPr>
            <p:cNvPr id="14358" name="직사각형 4"/>
            <p:cNvSpPr>
              <a:spLocks noChangeArrowheads="1"/>
            </p:cNvSpPr>
            <p:nvPr/>
          </p:nvSpPr>
          <p:spPr bwMode="auto">
            <a:xfrm>
              <a:off x="2203987" y="2695218"/>
              <a:ext cx="4200492" cy="457385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  <p:txBody>
            <a:bodyPr wrap="none" lIns="89994" tIns="46783" rIns="89994" bIns="46783"/>
            <a:lstStyle/>
            <a:p>
              <a:pPr defTabSz="1079500">
                <a:buClr>
                  <a:srgbClr val="000000"/>
                </a:buClr>
                <a:buSzPct val="100000"/>
              </a:pPr>
              <a:r>
                <a:rPr kumimoji="0" lang="ko-KR" altLang="en-US" sz="2400"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제도 개요</a:t>
              </a:r>
            </a:p>
          </p:txBody>
        </p:sp>
        <p:sp>
          <p:nvSpPr>
            <p:cNvPr id="6" name="직사각형 5"/>
            <p:cNvSpPr/>
            <p:nvPr/>
          </p:nvSpPr>
          <p:spPr>
            <a:xfrm rot="21600000">
              <a:off x="1526130" y="2665044"/>
              <a:ext cx="539746" cy="519322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</a:ln>
            <a:effectLst>
              <a:outerShdw dist="17924" dir="2700000" algn="br">
                <a:schemeClr val="tx2"/>
              </a:outerShdw>
            </a:effectLst>
          </p:spPr>
          <p:txBody>
            <a:bodyPr wrap="none" lIns="89994" tIns="46783" rIns="89994" bIns="46783" anchor="ctr"/>
            <a:lstStyle/>
            <a:p>
              <a:pPr algn="ctr" defTabSz="1080135" fontAlgn="auto">
                <a:buClr>
                  <a:srgbClr val="000000">
                    <a:alpha val="100000"/>
                  </a:srgbClr>
                </a:buClr>
                <a:buSzPct val="100000"/>
                <a:defRPr/>
              </a:pPr>
              <a:r>
                <a:rPr kumimoji="0" lang="ko-KR" altLang="en-US" sz="2800" spc="5">
                  <a:solidFill>
                    <a:schemeClr val="bg1"/>
                  </a:solidFill>
                  <a:latin typeface="HY헤드라인M"/>
                  <a:ea typeface="HY헤드라인M"/>
                  <a:sym typeface="Wingdings"/>
                </a:rPr>
                <a:t>Ⅰ</a:t>
              </a:r>
            </a:p>
          </p:txBody>
        </p:sp>
      </p:grpSp>
      <p:grpSp>
        <p:nvGrpSpPr>
          <p:cNvPr id="14340" name="그룹 6"/>
          <p:cNvGrpSpPr>
            <a:grpSpLocks/>
          </p:cNvGrpSpPr>
          <p:nvPr/>
        </p:nvGrpSpPr>
        <p:grpSpPr bwMode="auto">
          <a:xfrm>
            <a:off x="1184275" y="2927350"/>
            <a:ext cx="6991350" cy="701675"/>
            <a:chOff x="1184820" y="3592542"/>
            <a:chExt cx="6991336" cy="702015"/>
          </a:xfrm>
        </p:grpSpPr>
        <p:sp>
          <p:nvSpPr>
            <p:cNvPr id="14352" name="그림 7"/>
            <p:cNvSpPr>
              <a:spLocks noTextEdit="1"/>
            </p:cNvSpPr>
            <p:nvPr/>
          </p:nvSpPr>
          <p:spPr bwMode="auto">
            <a:xfrm>
              <a:off x="1184820" y="3592542"/>
              <a:ext cx="6991336" cy="702014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pic>
          <p:nvPicPr>
            <p:cNvPr id="14353" name="그림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84820" y="3592542"/>
              <a:ext cx="6991336" cy="702014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</p:pic>
        <p:sp>
          <p:nvSpPr>
            <p:cNvPr id="14354" name="직사각형 8"/>
            <p:cNvSpPr>
              <a:spLocks noChangeArrowheads="1"/>
            </p:cNvSpPr>
            <p:nvPr/>
          </p:nvSpPr>
          <p:spPr bwMode="auto">
            <a:xfrm>
              <a:off x="2224631" y="3695780"/>
              <a:ext cx="5553064" cy="457422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  <p:txBody>
            <a:bodyPr lIns="89994" tIns="46783" rIns="89994" bIns="46783"/>
            <a:lstStyle/>
            <a:p>
              <a:pPr defTabSz="1079500">
                <a:buClr>
                  <a:srgbClr val="000000"/>
                </a:buClr>
                <a:buSzPct val="100000"/>
              </a:pPr>
              <a:r>
                <a:rPr kumimoji="0" lang="ko-KR" altLang="en-US" sz="2400"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제도 운영방향</a:t>
              </a:r>
            </a:p>
          </p:txBody>
        </p:sp>
        <p:sp>
          <p:nvSpPr>
            <p:cNvPr id="3" name="직사각형 9"/>
            <p:cNvSpPr/>
            <p:nvPr/>
          </p:nvSpPr>
          <p:spPr>
            <a:xfrm rot="21600000">
              <a:off x="1538832" y="3665602"/>
              <a:ext cx="539749" cy="519365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</a:ln>
            <a:effectLst>
              <a:outerShdw dist="17924" dir="2700000" algn="br">
                <a:schemeClr val="tx2"/>
              </a:outerShdw>
            </a:effectLst>
          </p:spPr>
          <p:txBody>
            <a:bodyPr wrap="none" lIns="89994" tIns="46783" rIns="89994" bIns="46783" anchor="ctr"/>
            <a:lstStyle/>
            <a:p>
              <a:pPr algn="ctr" defTabSz="1080135" fontAlgn="auto">
                <a:buClr>
                  <a:srgbClr val="000000">
                    <a:alpha val="100000"/>
                  </a:srgbClr>
                </a:buClr>
                <a:buSzPct val="100000"/>
                <a:defRPr/>
              </a:pPr>
              <a:r>
                <a:rPr kumimoji="0" lang="ko-KR" altLang="en-US" sz="2800" spc="5">
                  <a:solidFill>
                    <a:schemeClr val="bg1"/>
                  </a:solidFill>
                  <a:latin typeface="HY헤드라인M"/>
                  <a:ea typeface="HY헤드라인M"/>
                  <a:sym typeface="Wingdings"/>
                </a:rPr>
                <a:t>Ⅱ</a:t>
              </a:r>
            </a:p>
          </p:txBody>
        </p:sp>
      </p:grpSp>
      <p:pic>
        <p:nvPicPr>
          <p:cNvPr id="14341" name="그림 10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rcRect l="16550" t="52780" r="23940"/>
          <a:stretch>
            <a:fillRect/>
          </a:stretch>
        </p:blipFill>
        <p:spPr bwMode="auto">
          <a:xfrm>
            <a:off x="1214438" y="981075"/>
            <a:ext cx="1765300" cy="7937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grpSp>
        <p:nvGrpSpPr>
          <p:cNvPr id="14342" name="그룹 6"/>
          <p:cNvGrpSpPr>
            <a:grpSpLocks/>
          </p:cNvGrpSpPr>
          <p:nvPr/>
        </p:nvGrpSpPr>
        <p:grpSpPr bwMode="auto">
          <a:xfrm>
            <a:off x="1189038" y="3863975"/>
            <a:ext cx="6991350" cy="701675"/>
            <a:chOff x="1184820" y="3592542"/>
            <a:chExt cx="6991336" cy="702015"/>
          </a:xfrm>
        </p:grpSpPr>
        <p:sp>
          <p:nvSpPr>
            <p:cNvPr id="14348" name="그림 7"/>
            <p:cNvSpPr>
              <a:spLocks noTextEdit="1"/>
            </p:cNvSpPr>
            <p:nvPr/>
          </p:nvSpPr>
          <p:spPr bwMode="auto">
            <a:xfrm>
              <a:off x="1184820" y="3592542"/>
              <a:ext cx="6991336" cy="702014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pic>
          <p:nvPicPr>
            <p:cNvPr id="14349" name="그림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84820" y="3592542"/>
              <a:ext cx="6991336" cy="702014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</p:pic>
        <p:sp>
          <p:nvSpPr>
            <p:cNvPr id="14350" name="직사각형 8"/>
            <p:cNvSpPr>
              <a:spLocks noChangeArrowheads="1"/>
            </p:cNvSpPr>
            <p:nvPr/>
          </p:nvSpPr>
          <p:spPr bwMode="auto">
            <a:xfrm>
              <a:off x="2224630" y="3695780"/>
              <a:ext cx="5553064" cy="457422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  <p:txBody>
            <a:bodyPr lIns="89994" tIns="46783" rIns="89994" bIns="46783"/>
            <a:lstStyle/>
            <a:p>
              <a:pPr defTabSz="1079500">
                <a:buClr>
                  <a:srgbClr val="000000"/>
                </a:buClr>
                <a:buSzPct val="100000"/>
              </a:pPr>
              <a:r>
                <a:rPr kumimoji="0" lang="ko-KR" altLang="en-US" sz="2400"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세부 운영기준</a:t>
              </a:r>
            </a:p>
          </p:txBody>
        </p:sp>
        <p:sp>
          <p:nvSpPr>
            <p:cNvPr id="7" name="직사각형 9"/>
            <p:cNvSpPr/>
            <p:nvPr/>
          </p:nvSpPr>
          <p:spPr>
            <a:xfrm rot="21600000">
              <a:off x="1538831" y="3665602"/>
              <a:ext cx="539749" cy="519365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</a:ln>
            <a:effectLst>
              <a:outerShdw dist="17924" dir="2700000" algn="br">
                <a:schemeClr val="tx2"/>
              </a:outerShdw>
            </a:effectLst>
          </p:spPr>
          <p:txBody>
            <a:bodyPr wrap="none" lIns="89994" tIns="46783" rIns="89994" bIns="46783" anchor="ctr"/>
            <a:lstStyle/>
            <a:p>
              <a:pPr algn="ctr" defTabSz="1079500">
                <a:buClr>
                  <a:srgbClr val="000000"/>
                </a:buClr>
                <a:buSzPct val="100000"/>
                <a:defRPr/>
              </a:pPr>
              <a:r>
                <a:rPr kumimoji="0" lang="en-US" altLang="ko-KR" sz="280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  <a:sym typeface="Wingdings" pitchFamily="2" charset="2"/>
                </a:rPr>
                <a:t>Ⅲ</a:t>
              </a:r>
            </a:p>
          </p:txBody>
        </p:sp>
      </p:grpSp>
      <p:grpSp>
        <p:nvGrpSpPr>
          <p:cNvPr id="14343" name="그룹 6"/>
          <p:cNvGrpSpPr>
            <a:grpSpLocks/>
          </p:cNvGrpSpPr>
          <p:nvPr/>
        </p:nvGrpSpPr>
        <p:grpSpPr bwMode="auto">
          <a:xfrm>
            <a:off x="1184275" y="4818063"/>
            <a:ext cx="6991350" cy="701675"/>
            <a:chOff x="1184820" y="3592542"/>
            <a:chExt cx="6991336" cy="702015"/>
          </a:xfrm>
        </p:grpSpPr>
        <p:sp>
          <p:nvSpPr>
            <p:cNvPr id="14344" name="그림 7"/>
            <p:cNvSpPr>
              <a:spLocks noTextEdit="1"/>
            </p:cNvSpPr>
            <p:nvPr/>
          </p:nvSpPr>
          <p:spPr bwMode="auto">
            <a:xfrm>
              <a:off x="1184820" y="3592542"/>
              <a:ext cx="6991336" cy="702014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pic>
          <p:nvPicPr>
            <p:cNvPr id="14345" name="그림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84820" y="3592542"/>
              <a:ext cx="6991336" cy="702014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</p:pic>
        <p:sp>
          <p:nvSpPr>
            <p:cNvPr id="14346" name="직사각형 8"/>
            <p:cNvSpPr>
              <a:spLocks noChangeArrowheads="1"/>
            </p:cNvSpPr>
            <p:nvPr/>
          </p:nvSpPr>
          <p:spPr bwMode="auto">
            <a:xfrm>
              <a:off x="2224631" y="3695779"/>
              <a:ext cx="5553064" cy="457422"/>
            </a:xfrm>
            <a:prstGeom prst="rect">
              <a:avLst/>
            </a:prstGeom>
            <a:noFill/>
            <a:ln w="25400" algn="ctr">
              <a:noFill/>
              <a:round/>
              <a:headEnd/>
              <a:tailEnd/>
            </a:ln>
          </p:spPr>
          <p:txBody>
            <a:bodyPr lIns="89994" tIns="46783" rIns="89994" bIns="46783"/>
            <a:lstStyle/>
            <a:p>
              <a:pPr defTabSz="1079500">
                <a:buClr>
                  <a:srgbClr val="000000"/>
                </a:buClr>
                <a:buSzPct val="100000"/>
              </a:pPr>
              <a:r>
                <a:rPr kumimoji="0" lang="ko-KR" altLang="en-US" sz="2400">
                  <a:latin typeface="HY견고딕" pitchFamily="18" charset="-127"/>
                  <a:ea typeface="HY견고딕" pitchFamily="18" charset="-127"/>
                  <a:sym typeface="Wingdings" pitchFamily="2" charset="2"/>
                </a:rPr>
                <a:t>심사위원회 운영</a:t>
              </a:r>
            </a:p>
          </p:txBody>
        </p:sp>
        <p:sp>
          <p:nvSpPr>
            <p:cNvPr id="10" name="직사각형 9"/>
            <p:cNvSpPr/>
            <p:nvPr/>
          </p:nvSpPr>
          <p:spPr>
            <a:xfrm rot="21600000">
              <a:off x="1538832" y="3665602"/>
              <a:ext cx="539749" cy="519364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</a:ln>
            <a:effectLst>
              <a:outerShdw dist="17924" dir="2700000" algn="br">
                <a:schemeClr val="tx2"/>
              </a:outerShdw>
            </a:effectLst>
          </p:spPr>
          <p:txBody>
            <a:bodyPr wrap="none" lIns="89994" tIns="46783" rIns="89994" bIns="46783" anchor="ctr"/>
            <a:lstStyle/>
            <a:p>
              <a:pPr algn="ctr" defTabSz="1079500">
                <a:buClr>
                  <a:srgbClr val="000000"/>
                </a:buClr>
                <a:buSzPct val="100000"/>
                <a:defRPr/>
              </a:pPr>
              <a:r>
                <a:rPr kumimoji="0" lang="en-US" altLang="ko-KR" sz="2800">
                  <a:solidFill>
                    <a:schemeClr val="bg1"/>
                  </a:solidFill>
                  <a:latin typeface="HY헤드라인M" pitchFamily="18" charset="-127"/>
                  <a:ea typeface="HY헤드라인M" pitchFamily="18" charset="-127"/>
                  <a:sym typeface="Wingdings" pitchFamily="2" charset="2"/>
                </a:rPr>
                <a:t>Ⅳ</a:t>
              </a:r>
            </a:p>
          </p:txBody>
        </p:sp>
      </p:grp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경험 </a:t>
            </a:r>
            <a:r>
              <a:rPr kumimoji="0" lang="ko-KR" altLang="en-US" sz="3200" spc="5" dirty="0" err="1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중시형</a:t>
            </a:r>
            <a:endParaRPr kumimoji="0" lang="ko-KR" altLang="en-US" sz="3200" spc="5" dirty="0">
              <a:solidFill>
                <a:schemeClr val="bg1"/>
              </a:solidFill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62175"/>
            <a:ext cx="7635875" cy="4214813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58900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다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 err="1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적격성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 심사</a:t>
            </a:r>
          </a:p>
        </p:txBody>
      </p:sp>
      <p:sp>
        <p:nvSpPr>
          <p:cNvPr id="32773" name="직사각형 7"/>
          <p:cNvSpPr>
            <a:spLocks noChangeArrowheads="1"/>
          </p:cNvSpPr>
          <p:nvPr/>
        </p:nvSpPr>
        <p:spPr bwMode="auto">
          <a:xfrm>
            <a:off x="827088" y="2162175"/>
            <a:ext cx="7493000" cy="40005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538163" lvl="1" indent="-269875" algn="ctr" defTabSz="1079500">
              <a:lnSpc>
                <a:spcPct val="150000"/>
              </a:lnSpc>
              <a:buSzPct val="100000"/>
            </a:pP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보증기관 신용등급 점수 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</a:p>
          <a:p>
            <a:pPr defTabSz="1079500">
              <a:lnSpc>
                <a:spcPct val="150000"/>
              </a:lnSpc>
            </a:pP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defTabSz="1079500">
              <a:lnSpc>
                <a:spcPct val="150000"/>
              </a:lnSpc>
            </a:pP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defTabSz="1079500">
              <a:lnSpc>
                <a:spcPct val="150000"/>
              </a:lnSpc>
            </a:pP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defTabSz="1079500">
              <a:lnSpc>
                <a:spcPct val="150000"/>
              </a:lnSpc>
            </a:pP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defTabSz="1079500">
              <a:lnSpc>
                <a:spcPct val="150000"/>
              </a:lnSpc>
            </a:pP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defTabSz="1079500">
              <a:lnSpc>
                <a:spcPct val="150000"/>
              </a:lnSpc>
            </a:pP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32816" name="Group 48"/>
          <p:cNvGraphicFramePr>
            <a:graphicFrameLocks noGrp="1"/>
          </p:cNvGraphicFramePr>
          <p:nvPr/>
        </p:nvGraphicFramePr>
        <p:xfrm>
          <a:off x="1525588" y="2859088"/>
          <a:ext cx="6099175" cy="3343275"/>
        </p:xfrm>
        <a:graphic>
          <a:graphicData uri="http://schemas.openxmlformats.org/drawingml/2006/table">
            <a:tbl>
              <a:tblPr/>
              <a:tblGrid>
                <a:gridCol w="2033587"/>
                <a:gridCol w="2032000"/>
                <a:gridCol w="2033588"/>
              </a:tblGrid>
              <a:tr h="371475">
                <a:tc grid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신용등급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건설공제조합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서울보증조합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등급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BB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등급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9.8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등급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CCC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등급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9.4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CC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등급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9.2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C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등급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D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등급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8.8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경험 </a:t>
            </a:r>
            <a:r>
              <a:rPr kumimoji="0" lang="ko-KR" altLang="en-US" sz="3200" spc="5" dirty="0" err="1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중시형</a:t>
            </a:r>
            <a:endParaRPr kumimoji="0" lang="ko-KR" altLang="en-US" sz="3200" spc="5" dirty="0">
              <a:solidFill>
                <a:schemeClr val="bg1"/>
              </a:solidFill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076450"/>
            <a:ext cx="7635875" cy="4510088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30325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라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종합평가</a:t>
            </a:r>
          </a:p>
        </p:txBody>
      </p:sp>
      <p:sp>
        <p:nvSpPr>
          <p:cNvPr id="33797" name="직사각형 7"/>
          <p:cNvSpPr>
            <a:spLocks noChangeArrowheads="1"/>
          </p:cNvSpPr>
          <p:nvPr/>
        </p:nvSpPr>
        <p:spPr bwMode="auto">
          <a:xfrm>
            <a:off x="827088" y="1905000"/>
            <a:ext cx="7493000" cy="40005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가격평가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(30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endParaRPr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lang="en-US" altLang="ko-KR" sz="8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</a:t>
            </a: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lang="en-US" altLang="ko-KR">
                <a:solidFill>
                  <a:srgbClr val="3333CC"/>
                </a:solidFill>
                <a:latin typeface="HY견고딕" pitchFamily="18" charset="-127"/>
                <a:ea typeface="HY견고딕" pitchFamily="18" charset="-127"/>
              </a:rPr>
              <a:t>     ※ </a:t>
            </a:r>
            <a:r>
              <a:rPr lang="ko-KR" altLang="en-US">
                <a:solidFill>
                  <a:srgbClr val="3333CC"/>
                </a:solidFill>
                <a:latin typeface="HY견고딕" pitchFamily="18" charset="-127"/>
                <a:ea typeface="HY견고딕" pitchFamily="18" charset="-127"/>
              </a:rPr>
              <a:t>입찰자 중 하위 </a:t>
            </a:r>
            <a:r>
              <a:rPr lang="en-US" altLang="ko-KR">
                <a:solidFill>
                  <a:srgbClr val="3333CC"/>
                </a:solidFill>
                <a:latin typeface="HY견고딕" pitchFamily="18" charset="-127"/>
                <a:ea typeface="HY견고딕" pitchFamily="18" charset="-127"/>
              </a:rPr>
              <a:t>10%</a:t>
            </a:r>
            <a:r>
              <a:rPr lang="ko-KR" altLang="en-US">
                <a:solidFill>
                  <a:srgbClr val="3333CC"/>
                </a:solidFill>
                <a:latin typeface="HY견고딕" pitchFamily="18" charset="-127"/>
                <a:ea typeface="HY견고딕" pitchFamily="18" charset="-127"/>
              </a:rPr>
              <a:t>는 낙찰대상자에서 제외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시공품질평가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(20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endParaRPr lang="en-US" altLang="ko-KR" sz="240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lang="en-US" altLang="ko-KR" sz="11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</a:t>
            </a:r>
          </a:p>
          <a:p>
            <a:pPr marL="444500" lvl="1" indent="-255588" defTabSz="1079500">
              <a:lnSpc>
                <a:spcPct val="130000"/>
              </a:lnSpc>
              <a:buSzPct val="100000"/>
              <a:buFont typeface="Wingdings" pitchFamily="2" charset="2"/>
              <a:buChar char="Ø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건설기술관리법에 따른 시공품질 평가결과로 평가</a:t>
            </a: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444500" lvl="1" indent="-255588" defTabSz="1079500">
              <a:lnSpc>
                <a:spcPct val="130000"/>
              </a:lnSpc>
              <a:buSzPct val="100000"/>
              <a:buFont typeface="Wingdings" pitchFamily="2" charset="2"/>
              <a:buChar char="Ø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시공평가 결과가 없는 경우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B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등급으로 평가</a:t>
            </a: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444500" lvl="1" indent="-255588" defTabSz="1079500">
              <a:lnSpc>
                <a:spcPct val="130000"/>
              </a:lnSpc>
              <a:buSzPct val="100000"/>
              <a:buFont typeface="Wingdings" pitchFamily="2" charset="2"/>
              <a:buChar char="Ø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공동수급체는 대표자 시공품질 평가 결과만으로 평가</a:t>
            </a: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444500" lvl="1" indent="-255588" defTabSz="1079500">
              <a:lnSpc>
                <a:spcPct val="130000"/>
              </a:lnSpc>
              <a:buSzPct val="100000"/>
              <a:buFont typeface="Wingdings" pitchFamily="2" charset="2"/>
              <a:buChar char="Ø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제출실적 중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회 이상 하자보수한 경우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 감점</a:t>
            </a:r>
          </a:p>
          <a:p>
            <a:pPr marL="444500" lvl="1" indent="-255588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endParaRPr lang="ko-KR" altLang="en-US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33860" name="Group 68"/>
          <p:cNvGraphicFramePr>
            <a:graphicFrameLocks noGrp="1"/>
          </p:cNvGraphicFramePr>
          <p:nvPr/>
        </p:nvGraphicFramePr>
        <p:xfrm>
          <a:off x="1073150" y="2546350"/>
          <a:ext cx="7000875" cy="742950"/>
        </p:xfrm>
        <a:graphic>
          <a:graphicData uri="http://schemas.openxmlformats.org/drawingml/2006/table">
            <a:tbl>
              <a:tblPr/>
              <a:tblGrid>
                <a:gridCol w="928688"/>
                <a:gridCol w="427037"/>
                <a:gridCol w="287338"/>
                <a:gridCol w="633412"/>
                <a:gridCol w="2447925"/>
                <a:gridCol w="1009650"/>
                <a:gridCol w="538163"/>
                <a:gridCol w="728662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{100-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×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(1-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예정가격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-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입찰가격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)×100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}×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예정가격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855" name="Group 63"/>
          <p:cNvGraphicFramePr>
            <a:graphicFrameLocks noGrp="1"/>
          </p:cNvGraphicFramePr>
          <p:nvPr/>
        </p:nvGraphicFramePr>
        <p:xfrm>
          <a:off x="1309688" y="4243388"/>
          <a:ext cx="6335712" cy="742950"/>
        </p:xfrm>
        <a:graphic>
          <a:graphicData uri="http://schemas.openxmlformats.org/drawingml/2006/table">
            <a:tbl>
              <a:tblPr/>
              <a:tblGrid>
                <a:gridCol w="1266825"/>
                <a:gridCol w="1266825"/>
                <a:gridCol w="1268412"/>
                <a:gridCol w="1266825"/>
                <a:gridCol w="12668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평가결과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85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75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20(A)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18(B)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16(C)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14(D)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경험 </a:t>
            </a:r>
            <a:r>
              <a:rPr kumimoji="0" lang="ko-KR" altLang="en-US" sz="3200" spc="5" dirty="0" err="1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중시형</a:t>
            </a:r>
            <a:endParaRPr kumimoji="0" lang="ko-KR" altLang="en-US" sz="3200" spc="5" dirty="0">
              <a:solidFill>
                <a:schemeClr val="bg1"/>
              </a:solidFill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62175"/>
            <a:ext cx="7635875" cy="4076700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58900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라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종합평가</a:t>
            </a:r>
          </a:p>
        </p:txBody>
      </p:sp>
      <p:sp>
        <p:nvSpPr>
          <p:cNvPr id="28677" name="직사각형 7"/>
          <p:cNvSpPr>
            <a:spLocks noChangeArrowheads="1"/>
          </p:cNvSpPr>
          <p:nvPr/>
        </p:nvSpPr>
        <p:spPr bwMode="auto">
          <a:xfrm>
            <a:off x="755650" y="2162175"/>
            <a:ext cx="7635875" cy="40767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  <a:defRPr/>
            </a:pP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하도급관리계획의 적정성 평가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(10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점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)</a:t>
            </a:r>
            <a:endParaRPr lang="en-US" altLang="ko-KR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 marL="444500" lvl="1" indent="-255588" defTabSz="1079500">
              <a:lnSpc>
                <a:spcPct val="150000"/>
              </a:lnSpc>
              <a:buSzPct val="100000"/>
              <a:buFont typeface="Wingdings" pitchFamily="2" charset="2"/>
              <a:buChar char="Ø"/>
              <a:defRPr/>
            </a:pP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하도급 비율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+ </a:t>
            </a:r>
            <a:r>
              <a:rPr lang="ko-KR" altLang="en-US" sz="24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하도급할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공사의 </a:t>
            </a:r>
            <a:r>
              <a:rPr lang="ko-KR" altLang="en-US" sz="24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총금액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대비 </a:t>
            </a:r>
            <a:r>
              <a:rPr lang="ko-KR" altLang="en-US" sz="24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하수급예정자와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계약할 </a:t>
            </a:r>
            <a:r>
              <a:rPr lang="ko-KR" altLang="en-US" sz="24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총금액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비율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+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최근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1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년간 하도급대금 직불실적</a:t>
            </a:r>
            <a:endParaRPr lang="en-US" altLang="ko-KR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 marL="268288" lvl="1" indent="-255588" defTabSz="1079500">
              <a:lnSpc>
                <a:spcPct val="150000"/>
              </a:lnSpc>
              <a:buSzPct val="100000"/>
              <a:buFontTx/>
              <a:buBlip>
                <a:blip r:embed="rId3"/>
              </a:buBlip>
              <a:defRPr/>
            </a:pP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주관적 평가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(40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점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)</a:t>
            </a:r>
            <a:endParaRPr lang="ko-KR" altLang="en-US" sz="24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</p:txBody>
      </p:sp>
      <p:graphicFrame>
        <p:nvGraphicFramePr>
          <p:cNvPr id="34840" name="Group 24"/>
          <p:cNvGraphicFramePr>
            <a:graphicFrameLocks noGrp="1"/>
          </p:cNvGraphicFramePr>
          <p:nvPr/>
        </p:nvGraphicFramePr>
        <p:xfrm>
          <a:off x="1430338" y="5138738"/>
          <a:ext cx="6099175" cy="792162"/>
        </p:xfrm>
        <a:graphic>
          <a:graphicData uri="http://schemas.openxmlformats.org/drawingml/2006/table">
            <a:tbl>
              <a:tblPr/>
              <a:tblGrid>
                <a:gridCol w="1525587"/>
                <a:gridCol w="1381125"/>
                <a:gridCol w="1428750"/>
                <a:gridCol w="176371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구분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대안제시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시공관리계획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배점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40</a:t>
                      </a:r>
                      <a:endParaRPr kumimoji="0" lang="ko-KR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20</a:t>
                      </a:r>
                      <a:endParaRPr kumimoji="0" lang="ko-KR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20</a:t>
                      </a:r>
                      <a:endParaRPr kumimoji="0" lang="ko-KR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79500">
              <a:buClr>
                <a:srgbClr val="000000"/>
              </a:buClr>
              <a:buSzPct val="100000"/>
              <a:tabLst>
                <a:tab pos="1619250" algn="l"/>
              </a:tabLst>
              <a:defRPr/>
            </a:pPr>
            <a:r>
              <a:rPr kumimoji="0" lang="en-US" altLang="ko-KR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2</a:t>
            </a:r>
            <a:r>
              <a:rPr kumimoji="0" lang="ko-KR" altLang="en-US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창의력 중시형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500437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가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개념</a:t>
            </a:r>
          </a:p>
        </p:txBody>
      </p:sp>
      <p:sp>
        <p:nvSpPr>
          <p:cNvPr id="35845" name="직사각형 7"/>
          <p:cNvSpPr>
            <a:spLocks noChangeArrowheads="1"/>
          </p:cNvSpPr>
          <p:nvPr/>
        </p:nvSpPr>
        <p:spPr bwMode="auto">
          <a:xfrm>
            <a:off x="827088" y="2430463"/>
            <a:ext cx="7493000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20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난이도가 요구되는 공사에 적용하는 방식으로 창의성과 기술력이 우수한 업체가 낙찰받기 유리한 방식</a:t>
            </a:r>
          </a:p>
          <a:p>
            <a:pPr marL="269875" indent="-269875" defTabSz="1079500">
              <a:lnSpc>
                <a:spcPct val="20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예시공사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건축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교량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터널공사 등 난이도가 요구되는 공사</a:t>
            </a:r>
            <a:endParaRPr kumimoji="0" lang="ko-KR" altLang="en-US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79500">
              <a:buClr>
                <a:srgbClr val="000000"/>
              </a:buClr>
              <a:buSzPct val="100000"/>
              <a:tabLst>
                <a:tab pos="1619250" algn="l"/>
              </a:tabLst>
              <a:defRPr/>
            </a:pPr>
            <a:r>
              <a:rPr kumimoji="0" lang="en-US" altLang="ko-KR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2</a:t>
            </a:r>
            <a:r>
              <a:rPr kumimoji="0" lang="ko-KR" altLang="en-US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창의력 중시형</a:t>
            </a:r>
          </a:p>
        </p:txBody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나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평가 절차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788167" y="2287579"/>
            <a:ext cx="2214578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시공능력 평가</a:t>
            </a:r>
          </a:p>
        </p:txBody>
      </p:sp>
      <p:sp>
        <p:nvSpPr>
          <p:cNvPr id="7" name="오른쪽 화살표 6"/>
          <p:cNvSpPr/>
          <p:nvPr/>
        </p:nvSpPr>
        <p:spPr>
          <a:xfrm>
            <a:off x="3216275" y="2359025"/>
            <a:ext cx="428625" cy="56673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3788563" y="2314473"/>
            <a:ext cx="1714512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latin typeface="HY견고딕" pitchFamily="18" charset="-127"/>
                <a:ea typeface="HY견고딕" pitchFamily="18" charset="-127"/>
              </a:rPr>
              <a:t>가격 입찰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오른쪽 화살표 8"/>
          <p:cNvSpPr/>
          <p:nvPr/>
        </p:nvSpPr>
        <p:spPr>
          <a:xfrm>
            <a:off x="5681663" y="2413000"/>
            <a:ext cx="465137" cy="56673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6360331" y="2314473"/>
            <a:ext cx="2000264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종합 평가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146800" y="3144838"/>
            <a:ext cx="2428875" cy="2378075"/>
          </a:xfrm>
          <a:prstGeom prst="rect">
            <a:avLst/>
          </a:prstGeom>
          <a:solidFill>
            <a:srgbClr val="FFFEB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시공능력평가    점수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(80%)+    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가격 점수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(20%)</a:t>
            </a:r>
          </a:p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종합점수가 가장 높은 자로 결정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73088" y="3144838"/>
            <a:ext cx="2643187" cy="3267075"/>
          </a:xfrm>
          <a:prstGeom prst="rect">
            <a:avLst/>
          </a:prstGeom>
          <a:solidFill>
            <a:srgbClr val="FFFEB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1613" indent="-201613">
              <a:lnSpc>
                <a:spcPct val="13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정성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+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정량평가</a:t>
            </a:r>
            <a:endParaRPr lang="en-US" altLang="ko-KR" sz="200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01613" indent="-201613">
              <a:lnSpc>
                <a:spcPct val="13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정성평가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(80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349250" lvl="1" indent="-201613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대안제시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(50)</a:t>
            </a:r>
          </a:p>
          <a:p>
            <a:pPr marL="349250" lvl="1" indent="-201613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예산절감방안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(20)</a:t>
            </a:r>
          </a:p>
          <a:p>
            <a:pPr marL="349250" lvl="1" indent="-201613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시공관리계획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(10)</a:t>
            </a:r>
          </a:p>
          <a:p>
            <a:pPr marL="201613" indent="-201613">
              <a:lnSpc>
                <a:spcPct val="13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정량평가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(20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349250" lvl="1" indent="-201613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기술능력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(10)</a:t>
            </a:r>
          </a:p>
          <a:p>
            <a:pPr marL="349250" lvl="1" indent="-201613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경영상태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(10)</a:t>
            </a:r>
            <a:endParaRPr lang="ko-KR" altLang="en-US" sz="2000">
              <a:solidFill>
                <a:srgbClr val="002060"/>
              </a:solidFill>
              <a:ea typeface="굴림" pitchFamily="50" charset="-127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02025" y="3181350"/>
            <a:ext cx="2428875" cy="1006475"/>
          </a:xfrm>
          <a:prstGeom prst="rect">
            <a:avLst/>
          </a:prstGeom>
          <a:solidFill>
            <a:srgbClr val="FFFEB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가격 산식</a:t>
            </a: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endParaRPr lang="ko-KR" altLang="en-US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3216275" y="3754438"/>
          <a:ext cx="2906713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8017"/>
                <a:gridCol w="928694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0" dirty="0" smtClean="0">
                          <a:solidFill>
                            <a:srgbClr val="00206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최저가 입찰금액</a:t>
                      </a:r>
                      <a:endParaRPr lang="ko-KR" altLang="en-US" sz="1800" b="0" dirty="0">
                        <a:solidFill>
                          <a:srgbClr val="00206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EB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0" dirty="0" smtClean="0">
                          <a:solidFill>
                            <a:srgbClr val="00206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×100</a:t>
                      </a:r>
                      <a:endParaRPr lang="ko-KR" altLang="en-US" sz="1800" b="0" dirty="0">
                        <a:solidFill>
                          <a:srgbClr val="00206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solidFill>
                      <a:srgbClr val="FFFEB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0" dirty="0" smtClean="0">
                          <a:solidFill>
                            <a:srgbClr val="00206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입찰금액</a:t>
                      </a:r>
                      <a:endParaRPr lang="ko-KR" altLang="en-US" sz="1800" b="0" dirty="0">
                        <a:solidFill>
                          <a:srgbClr val="00206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EB8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2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. 창의력 </a:t>
            </a:r>
            <a:r>
              <a:rPr kumimoji="0" lang="ko-KR" altLang="en-US" sz="3200" spc="5" dirty="0" err="1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중시형</a:t>
            </a:r>
            <a:endParaRPr kumimoji="0" lang="ko-KR" altLang="en-US" sz="3200" spc="5" dirty="0">
              <a:solidFill>
                <a:schemeClr val="bg1"/>
              </a:solidFill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62175"/>
            <a:ext cx="7635875" cy="4125913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58900"/>
            <a:ext cx="34290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다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시공능력 평가</a:t>
            </a:r>
          </a:p>
        </p:txBody>
      </p:sp>
      <p:sp>
        <p:nvSpPr>
          <p:cNvPr id="37893" name="직사각형 7"/>
          <p:cNvSpPr>
            <a:spLocks noChangeArrowheads="1"/>
          </p:cNvSpPr>
          <p:nvPr/>
        </p:nvSpPr>
        <p:spPr bwMode="auto">
          <a:xfrm>
            <a:off x="827088" y="2162175"/>
            <a:ext cx="7493000" cy="40005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기술능력평가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(10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44500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{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시공에 필요한 기술인력보유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(30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+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신기술개발 활용실적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(4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+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해당부문 기술개발투자비율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(8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)}×10/42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경영상태평가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(10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37921" name="Group 33"/>
          <p:cNvGraphicFramePr>
            <a:graphicFrameLocks noGrp="1"/>
          </p:cNvGraphicFramePr>
          <p:nvPr/>
        </p:nvGraphicFramePr>
        <p:xfrm>
          <a:off x="1501775" y="4287838"/>
          <a:ext cx="5788025" cy="1828800"/>
        </p:xfrm>
        <a:graphic>
          <a:graphicData uri="http://schemas.openxmlformats.org/drawingml/2006/table">
            <a:tbl>
              <a:tblPr/>
              <a:tblGrid>
                <a:gridCol w="1928813"/>
                <a:gridCol w="1930400"/>
                <a:gridCol w="1928812"/>
              </a:tblGrid>
              <a:tr h="319088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회사채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기업어음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A+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A2+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A2-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9.6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BBB+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A3+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9.4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BBB-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A3-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3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일반형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500437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가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개념</a:t>
            </a:r>
          </a:p>
        </p:txBody>
      </p:sp>
      <p:sp>
        <p:nvSpPr>
          <p:cNvPr id="38917" name="직사각형 7"/>
          <p:cNvSpPr>
            <a:spLocks noChangeArrowheads="1"/>
          </p:cNvSpPr>
          <p:nvPr/>
        </p:nvSpPr>
        <p:spPr bwMode="auto">
          <a:xfrm>
            <a:off x="755650" y="2501900"/>
            <a:ext cx="7635875" cy="31432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20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입찰자가 보유한 시공능력이 비교적 유사하고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시공품질 확보가 용이한 경우 가격점수가 높은 업체가  낙찰받기 유리한 방식</a:t>
            </a:r>
          </a:p>
          <a:p>
            <a:pPr marL="269875" indent="-269875" defTabSz="1079500">
              <a:lnSpc>
                <a:spcPct val="20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예시공사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도로공사 </a:t>
            </a: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등 단순 공종의 공사</a:t>
            </a:r>
            <a:endParaRPr kumimoji="0" lang="ko-KR" altLang="en-US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3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. 일반형</a:t>
            </a:r>
          </a:p>
        </p:txBody>
      </p:sp>
      <p:sp>
        <p:nvSpPr>
          <p:cNvPr id="5" name="모서리가 둥근 직사각형 4"/>
          <p:cNvSpPr/>
          <p:nvPr/>
        </p:nvSpPr>
        <p:spPr>
          <a:xfrm rot="21600000">
            <a:off x="787400" y="1698625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나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평가 절차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788167" y="2753710"/>
            <a:ext cx="1857388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가격입찰</a:t>
            </a:r>
          </a:p>
        </p:txBody>
      </p:sp>
      <p:sp>
        <p:nvSpPr>
          <p:cNvPr id="7" name="오른쪽 화살표 6"/>
          <p:cNvSpPr/>
          <p:nvPr/>
        </p:nvSpPr>
        <p:spPr>
          <a:xfrm>
            <a:off x="2787650" y="2825750"/>
            <a:ext cx="428625" cy="56673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3431373" y="2780604"/>
            <a:ext cx="2000264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적격성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심사</a:t>
            </a:r>
          </a:p>
        </p:txBody>
      </p:sp>
      <p:sp>
        <p:nvSpPr>
          <p:cNvPr id="9" name="오른쪽 화살표 8"/>
          <p:cNvSpPr/>
          <p:nvPr/>
        </p:nvSpPr>
        <p:spPr>
          <a:xfrm>
            <a:off x="5681663" y="2879725"/>
            <a:ext cx="465137" cy="56673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6360331" y="2780604"/>
            <a:ext cx="2000264" cy="72142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종합 평가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146800" y="3883025"/>
            <a:ext cx="2428875" cy="1920875"/>
          </a:xfrm>
          <a:prstGeom prst="rect">
            <a:avLst/>
          </a:prstGeom>
          <a:solidFill>
            <a:srgbClr val="FFFEB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가격평가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(50%)+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정성평가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(50%)</a:t>
            </a:r>
          </a:p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종합점수가 가장 높은 자로 결정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68350" y="3921125"/>
            <a:ext cx="2019300" cy="1282700"/>
          </a:xfrm>
          <a:prstGeom prst="rect">
            <a:avLst/>
          </a:prstGeom>
          <a:solidFill>
            <a:srgbClr val="FFFEB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1613" indent="-201613">
              <a:lnSpc>
                <a:spcPct val="13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가격이 낮은 업체 순으로 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개 선정</a:t>
            </a:r>
            <a:endParaRPr lang="ko-KR" altLang="en-US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16275" y="3921125"/>
            <a:ext cx="2714625" cy="1920875"/>
          </a:xfrm>
          <a:prstGeom prst="rect">
            <a:avLst/>
          </a:prstGeom>
          <a:solidFill>
            <a:srgbClr val="FFFEB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Pass or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Fail </a:t>
            </a:r>
            <a:r>
              <a:rPr lang="ko-KR" altLang="en-US" sz="20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방식</a:t>
            </a:r>
            <a:endParaRPr lang="en-US" altLang="ko-KR" sz="200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01613" indent="-201613">
              <a:lnSpc>
                <a:spcPct val="150000"/>
              </a:lnSpc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정량적 평가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(50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45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 이상인 업체만 통과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3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. 일반형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62175"/>
            <a:ext cx="7635875" cy="4125913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58900"/>
            <a:ext cx="34290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다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 err="1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적격성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 심사</a:t>
            </a:r>
          </a:p>
        </p:txBody>
      </p:sp>
      <p:sp>
        <p:nvSpPr>
          <p:cNvPr id="40965" name="직사각형 7"/>
          <p:cNvSpPr>
            <a:spLocks noChangeArrowheads="1"/>
          </p:cNvSpPr>
          <p:nvPr/>
        </p:nvSpPr>
        <p:spPr bwMode="auto">
          <a:xfrm>
            <a:off x="827088" y="2162175"/>
            <a:ext cx="7493000" cy="40005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경영상태평가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(10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endParaRPr lang="en-US" altLang="ko-KR" sz="240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endParaRPr lang="en-US" altLang="ko-KR" sz="240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endParaRPr lang="ko-KR" altLang="en-US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lang="en-US" altLang="ko-KR" sz="16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시공실적평가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(10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44500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{10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년 동일공사 실적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(70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+ 3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년 업종별 실적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(30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)} ×10/100</a:t>
            </a:r>
          </a:p>
        </p:txBody>
      </p:sp>
      <p:graphicFrame>
        <p:nvGraphicFramePr>
          <p:cNvPr id="40993" name="Group 33"/>
          <p:cNvGraphicFramePr>
            <a:graphicFrameLocks noGrp="1"/>
          </p:cNvGraphicFramePr>
          <p:nvPr/>
        </p:nvGraphicFramePr>
        <p:xfrm>
          <a:off x="1287463" y="2787650"/>
          <a:ext cx="5788025" cy="1828800"/>
        </p:xfrm>
        <a:graphic>
          <a:graphicData uri="http://schemas.openxmlformats.org/drawingml/2006/table">
            <a:tbl>
              <a:tblPr/>
              <a:tblGrid>
                <a:gridCol w="1928812"/>
                <a:gridCol w="1930400"/>
                <a:gridCol w="1928813"/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회사채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기업어음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A+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A2+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A2-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9.6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BBB+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A3+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9.4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BBB-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A3-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9.0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3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. 일반형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62175"/>
            <a:ext cx="7635875" cy="4125913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58900"/>
            <a:ext cx="34290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다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 err="1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적격성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 심사</a:t>
            </a:r>
          </a:p>
        </p:txBody>
      </p:sp>
      <p:sp>
        <p:nvSpPr>
          <p:cNvPr id="41989" name="직사각형 7"/>
          <p:cNvSpPr>
            <a:spLocks noChangeArrowheads="1"/>
          </p:cNvSpPr>
          <p:nvPr/>
        </p:nvSpPr>
        <p:spPr bwMode="auto">
          <a:xfrm>
            <a:off x="827088" y="2162175"/>
            <a:ext cx="7493000" cy="40005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시공품질평가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(10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44500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경험 중시형 시공품질평가 평점</a:t>
            </a:r>
            <a:r>
              <a:rPr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×10/20</a:t>
            </a:r>
          </a:p>
          <a:p>
            <a:pPr marL="444500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444500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 fontAlgn="t"/>
            <a:endParaRPr lang="en-US" altLang="ko-KR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기술능력평가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(20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44500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{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시공에 필요한 기술인력보유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(30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+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신기술개발 활용실적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(4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+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해당부문 기술개발투자비율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(8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)}×20/42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endParaRPr lang="ko-KR" altLang="en-US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42011" name="Group 27"/>
          <p:cNvGraphicFramePr>
            <a:graphicFrameLocks noGrp="1"/>
          </p:cNvGraphicFramePr>
          <p:nvPr/>
        </p:nvGraphicFramePr>
        <p:xfrm>
          <a:off x="1309688" y="3475038"/>
          <a:ext cx="6335712" cy="742950"/>
        </p:xfrm>
        <a:graphic>
          <a:graphicData uri="http://schemas.openxmlformats.org/drawingml/2006/table">
            <a:tbl>
              <a:tblPr/>
              <a:tblGrid>
                <a:gridCol w="1266825"/>
                <a:gridCol w="1266825"/>
                <a:gridCol w="1268412"/>
                <a:gridCol w="1266825"/>
                <a:gridCol w="12668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평가결과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85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75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 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점수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18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16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14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그림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8" y="12700"/>
            <a:ext cx="9193212" cy="68770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sp>
        <p:nvSpPr>
          <p:cNvPr id="3" name="직사각형 2"/>
          <p:cNvSpPr/>
          <p:nvPr/>
        </p:nvSpPr>
        <p:spPr>
          <a:xfrm>
            <a:off x="1827213" y="2084388"/>
            <a:ext cx="5476875" cy="13462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wrap="none" lIns="89994" tIns="46783" rIns="89994" bIns="46783"/>
          <a:lstStyle/>
          <a:p>
            <a:pPr algn="ctr" defTabSz="1079500">
              <a:lnSpc>
                <a:spcPct val="180000"/>
              </a:lnSpc>
              <a:buClr>
                <a:srgbClr val="000000"/>
              </a:buClr>
              <a:buSzPct val="100000"/>
              <a:defRPr/>
            </a:pPr>
            <a:r>
              <a:rPr kumimoji="0" lang="ko-KR" altLang="en-US" sz="50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제도 개요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3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cs typeface="함초롬돋움"/>
                <a:sym typeface="Wingdings"/>
              </a:rPr>
              <a:t>. 일반형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62175"/>
            <a:ext cx="7635875" cy="4340225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58900"/>
            <a:ext cx="34290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라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종합평가</a:t>
            </a:r>
          </a:p>
        </p:txBody>
      </p:sp>
      <p:sp>
        <p:nvSpPr>
          <p:cNvPr id="43013" name="직사각형 7"/>
          <p:cNvSpPr>
            <a:spLocks noChangeArrowheads="1"/>
          </p:cNvSpPr>
          <p:nvPr/>
        </p:nvSpPr>
        <p:spPr bwMode="auto">
          <a:xfrm>
            <a:off x="827088" y="2162175"/>
            <a:ext cx="7493000" cy="40005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가격평가점수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(50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endParaRPr lang="en-US" altLang="ko-KR" sz="240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lang="en-US" altLang="ko-KR" sz="16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</a:t>
            </a:r>
          </a:p>
          <a:p>
            <a:pPr marL="444500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{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기초금액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×70% +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당해 평균입찰금액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×30%}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의 금액보다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20%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미만 입찰자는 낙찰대상자에서 배제</a:t>
            </a:r>
          </a:p>
          <a:p>
            <a:pPr marL="444500" lvl="1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정성적 평가점수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(50</a:t>
            </a:r>
            <a:r>
              <a:rPr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점</a:t>
            </a:r>
            <a:r>
              <a:rPr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444500" lvl="1" indent="-269875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endParaRPr lang="ko-KR" altLang="en-US" sz="20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43078" name="Group 70"/>
          <p:cNvGraphicFramePr>
            <a:graphicFrameLocks noGrp="1"/>
          </p:cNvGraphicFramePr>
          <p:nvPr/>
        </p:nvGraphicFramePr>
        <p:xfrm>
          <a:off x="1073150" y="2832100"/>
          <a:ext cx="7000875" cy="742950"/>
        </p:xfrm>
        <a:graphic>
          <a:graphicData uri="http://schemas.openxmlformats.org/drawingml/2006/table">
            <a:tbl>
              <a:tblPr/>
              <a:tblGrid>
                <a:gridCol w="928688"/>
                <a:gridCol w="427037"/>
                <a:gridCol w="287338"/>
                <a:gridCol w="690562"/>
                <a:gridCol w="2390775"/>
                <a:gridCol w="1009650"/>
                <a:gridCol w="538163"/>
                <a:gridCol w="728662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{100-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×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(1-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예정가격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-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입찰가격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)×100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}×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예정가격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076" name="Group 68"/>
          <p:cNvGraphicFramePr>
            <a:graphicFrameLocks noGrp="1"/>
          </p:cNvGraphicFramePr>
          <p:nvPr/>
        </p:nvGraphicFramePr>
        <p:xfrm>
          <a:off x="1309688" y="5145088"/>
          <a:ext cx="6764337" cy="1114425"/>
        </p:xfrm>
        <a:graphic>
          <a:graphicData uri="http://schemas.openxmlformats.org/drawingml/2006/table">
            <a:tbl>
              <a:tblPr/>
              <a:tblGrid>
                <a:gridCol w="2065337"/>
                <a:gridCol w="1054100"/>
                <a:gridCol w="1801813"/>
                <a:gridCol w="18430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구분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대안제시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시공관리계획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배점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20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위원별 점수 편차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0.8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0.5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0.3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그림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8" y="12700"/>
            <a:ext cx="9193212" cy="68770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sp>
        <p:nvSpPr>
          <p:cNvPr id="3" name="직사각형 2"/>
          <p:cNvSpPr/>
          <p:nvPr/>
        </p:nvSpPr>
        <p:spPr>
          <a:xfrm>
            <a:off x="1550988" y="2549525"/>
            <a:ext cx="6029325" cy="173831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wrap="none" lIns="89994" tIns="46783" rIns="89994" bIns="46783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6000" spc="5" dirty="0">
                <a:solidFill>
                  <a:srgbClr val="FFFF00">
                    <a:alpha val="100000"/>
                  </a:srgb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심사위원회 운영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심사위원회 구성 및 운영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4000500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가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위원자격</a:t>
            </a:r>
          </a:p>
        </p:txBody>
      </p:sp>
      <p:sp>
        <p:nvSpPr>
          <p:cNvPr id="28677" name="직사각형 7"/>
          <p:cNvSpPr>
            <a:spLocks noChangeArrowheads="1"/>
          </p:cNvSpPr>
          <p:nvPr/>
        </p:nvSpPr>
        <p:spPr bwMode="auto">
          <a:xfrm>
            <a:off x="755650" y="2206625"/>
            <a:ext cx="7635875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  <a:defRPr/>
            </a:pP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공무원</a:t>
            </a:r>
            <a:endParaRPr lang="en-US" altLang="ko-KR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 marL="484188" lvl="1" indent="-255588" defTabSz="1079500">
              <a:lnSpc>
                <a:spcPct val="150000"/>
              </a:lnSpc>
              <a:buSzPct val="100000"/>
              <a:buFont typeface="Wingdings" pitchFamily="2" charset="2"/>
              <a:buChar char="Ø"/>
              <a:defRPr/>
            </a:pP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계약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,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계약심사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,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해당 사업분야의 기술직렬로 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3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년 이상 근무경력을 가진 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7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급 이상 공무원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(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해당 자치단체는 참여 불가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)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 </a:t>
            </a:r>
            <a:endParaRPr lang="en-US" altLang="ko-KR" sz="20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  <a:defRPr/>
            </a:pP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민간전문가 </a:t>
            </a:r>
            <a:endParaRPr lang="en-US" altLang="ko-KR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  <a:cs typeface="함초롬돋움"/>
            </a:endParaRPr>
          </a:p>
          <a:p>
            <a:pPr marL="496888" lvl="1" indent="-268288" defTabSz="1079500">
              <a:lnSpc>
                <a:spcPct val="150000"/>
              </a:lnSpc>
              <a:buSzPct val="100000"/>
              <a:buFont typeface="Wingdings" pitchFamily="2" charset="2"/>
              <a:buChar char="Ø"/>
              <a:defRPr/>
            </a:pP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토목건축 공학분야 대학교수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(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조교수 이상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)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중 관련 전문가 </a:t>
            </a:r>
          </a:p>
          <a:p>
            <a:pPr marL="496888" lvl="1" indent="-268288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건설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·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전기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·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정보통신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등 당해분야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경력이 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7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년 이상인 자 </a:t>
            </a:r>
          </a:p>
          <a:p>
            <a:pPr marL="496888" lvl="1" indent="-268288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해당분야 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3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년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이상 경력을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가진 기술사 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또는 박사학위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소지자</a:t>
            </a:r>
          </a:p>
          <a:p>
            <a:pPr marL="496888" lvl="1" indent="-268288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공공기관</a:t>
            </a:r>
            <a:r>
              <a:rPr lang="en-US" altLang="ko-KR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‧</a:t>
            </a:r>
            <a:r>
              <a:rPr lang="ko-KR" altLang="en-US" sz="20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지방공기업의 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기술직렬 </a:t>
            </a:r>
            <a:r>
              <a:rPr lang="en-US" altLang="ko-KR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4</a:t>
            </a:r>
            <a:r>
              <a:rPr lang="ko-KR" altLang="en-US" sz="20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  <a:cs typeface="함초롬돋움"/>
              </a:rPr>
              <a:t>급 이상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79500">
              <a:buClr>
                <a:srgbClr val="000000"/>
              </a:buClr>
              <a:buSzPct val="100000"/>
              <a:tabLst>
                <a:tab pos="1619250" algn="l"/>
              </a:tabLst>
              <a:defRPr/>
            </a:pPr>
            <a:r>
              <a:rPr kumimoji="0" lang="en-US" altLang="ko-KR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1</a:t>
            </a:r>
            <a:r>
              <a:rPr kumimoji="0" lang="ko-KR" altLang="en-US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심사위원회 구성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592512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4219575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79500">
              <a:buClr>
                <a:srgbClr val="000000"/>
              </a:buClr>
              <a:buSzPct val="100000"/>
              <a:defRPr/>
            </a:pPr>
            <a:r>
              <a:rPr kumimoji="0" lang="ko-KR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나</a:t>
            </a:r>
            <a:r>
              <a:rPr kumimoji="0" lang="en-US" altLang="ko-KR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</a:t>
            </a:r>
            <a:r>
              <a:rPr kumimoji="0" lang="ko-KR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위원 선정 배제</a:t>
            </a:r>
          </a:p>
        </p:txBody>
      </p:sp>
      <p:sp>
        <p:nvSpPr>
          <p:cNvPr id="46085" name="직사각형 7"/>
          <p:cNvSpPr>
            <a:spLocks noChangeArrowheads="1"/>
          </p:cNvSpPr>
          <p:nvPr/>
        </p:nvSpPr>
        <p:spPr bwMode="auto">
          <a:xfrm>
            <a:off x="755650" y="2278063"/>
            <a:ext cx="7635875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당해 심사대상공사의 시행으로 인하여 이행당사자가 되는 경우</a:t>
            </a:r>
            <a:r>
              <a:rPr lang="en-US" altLang="ko-KR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대리관계</a:t>
            </a:r>
            <a:r>
              <a:rPr lang="en-US" altLang="ko-KR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하도급 관계를 포함</a:t>
            </a:r>
            <a:r>
              <a:rPr lang="en-US" altLang="ko-KR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최근 </a:t>
            </a:r>
            <a:r>
              <a:rPr lang="en-US" altLang="ko-KR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년 이내에 해당 심사 대상업체에 재직한 경우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과거 심사위원으로 참석하여 물의를 일으킨 경우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4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기타 이해관계로 공정한 심의를 할 수 없다고 판단되는 경우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79500">
              <a:buClr>
                <a:srgbClr val="000000"/>
              </a:buClr>
              <a:buSzPct val="100000"/>
              <a:tabLst>
                <a:tab pos="1619250" algn="l"/>
              </a:tabLst>
              <a:defRPr/>
            </a:pPr>
            <a:r>
              <a:rPr kumimoji="0" lang="en-US" altLang="ko-KR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1</a:t>
            </a:r>
            <a:r>
              <a:rPr kumimoji="0" lang="ko-KR" altLang="en-US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심사위원회 구성</a:t>
            </a:r>
          </a:p>
        </p:txBody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4219575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79500">
              <a:buClr>
                <a:srgbClr val="000000"/>
              </a:buClr>
              <a:buSzPct val="100000"/>
              <a:defRPr/>
            </a:pPr>
            <a:r>
              <a:rPr kumimoji="0" lang="ko-KR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다</a:t>
            </a:r>
            <a:r>
              <a:rPr kumimoji="0" lang="en-US" altLang="ko-KR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</a:t>
            </a:r>
            <a:r>
              <a:rPr kumimoji="0" lang="ko-KR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위원회 구성 절차</a:t>
            </a:r>
            <a:r>
              <a:rPr kumimoji="0" lang="en-US" altLang="ko-KR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(1)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848100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09" name="직사각형 7"/>
          <p:cNvSpPr>
            <a:spLocks noChangeArrowheads="1"/>
          </p:cNvSpPr>
          <p:nvPr/>
        </p:nvSpPr>
        <p:spPr bwMode="auto">
          <a:xfrm>
            <a:off x="755650" y="2278063"/>
            <a:ext cx="7635875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1.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심사일 개최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30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일 전까지 시도에 위원회 구성을 문서로 요청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2.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시도는 심사대상 사업에 맞는 전문가를 위원 후보로 선정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3.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시도는 공공</a:t>
            </a:r>
            <a:r>
              <a:rPr lang="ko-KR" altLang="en-US" sz="2000" b="1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15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민간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15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명으로 예비명부 작성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번호 부여 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4.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발주기관은 번호를 무작위로 추첨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공공</a:t>
            </a:r>
            <a:r>
              <a:rPr lang="en-US" altLang="ko-KR" sz="2000">
                <a:solidFill>
                  <a:srgbClr val="333399"/>
                </a:solidFill>
                <a:ea typeface="HY견고딕" pitchFamily="18" charset="-127"/>
              </a:rPr>
              <a:t>·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민간 각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명씩 선정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5.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발주기관은 주관적 평가 직전에 입찰참여자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명을 무작위 선정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  분야별로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명씩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공공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민간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심사위원을 추첨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6.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발주기관은 추첨된 번호를 시</a:t>
            </a:r>
            <a:r>
              <a:rPr lang="en-US" altLang="ko-KR" sz="2000">
                <a:solidFill>
                  <a:srgbClr val="333399"/>
                </a:solidFill>
                <a:ea typeface="HY견고딕" pitchFamily="18" charset="-127"/>
              </a:rPr>
              <a:t>·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도에 보내 심사 전일 기준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일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  까지 심사위원 최종확정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79500">
              <a:buClr>
                <a:srgbClr val="000000"/>
              </a:buClr>
              <a:buSzPct val="100000"/>
              <a:tabLst>
                <a:tab pos="1619250" algn="l"/>
              </a:tabLst>
              <a:defRPr/>
            </a:pPr>
            <a:r>
              <a:rPr kumimoji="0" lang="en-US" altLang="ko-KR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1</a:t>
            </a:r>
            <a:r>
              <a:rPr kumimoji="0" lang="ko-KR" altLang="en-US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심사위원회 구성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144713"/>
            <a:ext cx="7635875" cy="4168775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341438"/>
            <a:ext cx="4219575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79500">
              <a:buClr>
                <a:srgbClr val="000000"/>
              </a:buClr>
              <a:buSzPct val="100000"/>
              <a:defRPr/>
            </a:pPr>
            <a:r>
              <a:rPr kumimoji="0" lang="ko-KR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다</a:t>
            </a:r>
            <a:r>
              <a:rPr kumimoji="0" lang="en-US" altLang="ko-KR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</a:t>
            </a:r>
            <a:r>
              <a:rPr kumimoji="0" lang="ko-KR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위원회 구성 절차</a:t>
            </a:r>
            <a:r>
              <a:rPr kumimoji="0" lang="en-US" altLang="ko-KR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(2)</a:t>
            </a:r>
          </a:p>
        </p:txBody>
      </p:sp>
      <p:sp>
        <p:nvSpPr>
          <p:cNvPr id="48133" name="직사각형 7"/>
          <p:cNvSpPr>
            <a:spLocks noChangeArrowheads="1"/>
          </p:cNvSpPr>
          <p:nvPr/>
        </p:nvSpPr>
        <p:spPr bwMode="auto">
          <a:xfrm>
            <a:off x="755650" y="2135188"/>
            <a:ext cx="7635875" cy="41783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7.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시도는 추첨된 위원을 확정한 후 본인동의를 거쳐서 명단을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    발주청 홈페이지에 심사완료시 즉시 공개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en-US" altLang="ko-KR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※ </a:t>
            </a:r>
            <a:r>
              <a:rPr lang="ko-KR" altLang="en-US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심사위원에 동의하지 않는 위원후보를 제외하고 </a:t>
            </a:r>
            <a:r>
              <a:rPr lang="en-US" altLang="ko-KR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ko-KR" altLang="en-US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명 미만인 경우 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       추가로 부족인력을 동일방법으로 추첨 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8.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발주기관은 선정된 위원에게 보안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각서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을 조건으로 심사일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    기준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20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일 전까지 심사자료 제공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9.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계약담당자는 심사당일 입찰자에게 필요한 내용을 설명토록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     하게 할 수 있으나 위원 개인에 대한 별도 설명은 불가</a:t>
            </a:r>
          </a:p>
          <a:p>
            <a:pPr marL="536575" indent="-449263" defTabSz="1079500">
              <a:lnSpc>
                <a:spcPct val="150000"/>
              </a:lnSpc>
              <a:tabLst>
                <a:tab pos="0" algn="l"/>
                <a:tab pos="449263" algn="l"/>
                <a:tab pos="711200" algn="l"/>
              </a:tabLst>
            </a:pP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10.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발주기관은 위원별 심사결과를 즉시 공개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79500">
              <a:buClr>
                <a:srgbClr val="000000"/>
              </a:buClr>
              <a:buSzPct val="100000"/>
              <a:tabLst>
                <a:tab pos="1619250" algn="l"/>
              </a:tabLst>
              <a:defRPr/>
            </a:pPr>
            <a:r>
              <a:rPr kumimoji="0" lang="en-US" altLang="ko-KR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2</a:t>
            </a:r>
            <a:r>
              <a:rPr kumimoji="0" lang="ko-KR" altLang="en-US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심사위원회 운영요령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1639888"/>
            <a:ext cx="7635875" cy="4456112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56" name="직사각형 7"/>
          <p:cNvSpPr>
            <a:spLocks noChangeArrowheads="1"/>
          </p:cNvSpPr>
          <p:nvPr/>
        </p:nvSpPr>
        <p:spPr bwMode="auto">
          <a:xfrm>
            <a:off x="755650" y="1630363"/>
            <a:ext cx="7635875" cy="3602037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주관심사시 입찰참여자</a:t>
            </a:r>
          </a:p>
          <a:p>
            <a:pPr marL="484188" lvl="1" indent="-255588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발주기관에서는 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｢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제안요청서서식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｣ 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및 규격과 분량을 평가 항목별로 정리하여 심사 참여자에서 미리 배부</a:t>
            </a:r>
          </a:p>
          <a:p>
            <a:pPr marL="484188" lvl="1" indent="-255588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심사 참여자는 평가항목별로 발주기관에서 요청하는 규격 및 서식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분량포함</a:t>
            </a:r>
            <a:r>
              <a:rPr lang="en-US" altLang="ko-KR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에 따라서 마감기일까지 제안서를 제출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심사위원 심사요령</a:t>
            </a:r>
          </a:p>
          <a:p>
            <a:pPr marL="484188" lvl="1" indent="-255588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각 위원은 평가항목별 평점을 하지 않고 업체별 순위만 부여</a:t>
            </a:r>
          </a:p>
          <a:p>
            <a:pPr marL="484188" lvl="1" indent="-255588" defTabSz="1079500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ko-KR" altLang="en-US" sz="20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계약담당공무원은 순위편차 점수를 적용하여 항목별 점수와 총점을 산정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79500">
              <a:buClr>
                <a:srgbClr val="000000"/>
              </a:buClr>
              <a:buSzPct val="100000"/>
              <a:tabLst>
                <a:tab pos="1619250" algn="l"/>
              </a:tabLst>
              <a:defRPr/>
            </a:pPr>
            <a:r>
              <a:rPr kumimoji="0" lang="en-US" altLang="ko-KR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2</a:t>
            </a:r>
            <a:r>
              <a:rPr kumimoji="0" lang="ko-KR" altLang="en-US" sz="32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  <a:sym typeface="Wingdings" pitchFamily="2" charset="2"/>
              </a:rPr>
              <a:t>. 심사위원회 운영요령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1639888"/>
            <a:ext cx="7635875" cy="4598987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80" name="직사각형 7"/>
          <p:cNvSpPr>
            <a:spLocks noChangeArrowheads="1"/>
          </p:cNvSpPr>
          <p:nvPr/>
        </p:nvSpPr>
        <p:spPr bwMode="auto">
          <a:xfrm>
            <a:off x="755650" y="1630363"/>
            <a:ext cx="7635875" cy="4608512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60000"/>
              </a:lnSpc>
              <a:buSzPct val="100000"/>
              <a:buFontTx/>
              <a:buBlip>
                <a:blip r:embed="rId2"/>
              </a:buBlip>
            </a:pPr>
            <a:r>
              <a:rPr lang="ko-KR" altLang="en-US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심사위원회 운영</a:t>
            </a:r>
          </a:p>
          <a:p>
            <a:pPr marL="484188" lvl="1" indent="-255588" defTabSz="1079500">
              <a:lnSpc>
                <a:spcPct val="160000"/>
              </a:lnSpc>
              <a:buSzPct val="100000"/>
              <a:buFont typeface="Wingdings" pitchFamily="2" charset="2"/>
              <a:buChar char="Ø"/>
            </a:pPr>
            <a:r>
              <a:rPr lang="ko-KR" altLang="en-US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위원장은 심사위원이 선정</a:t>
            </a:r>
            <a:r>
              <a:rPr lang="en-US" altLang="ko-KR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다수결원칙</a:t>
            </a:r>
            <a:r>
              <a:rPr lang="en-US" altLang="ko-KR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하며 위원장은 전체 회의를 진행 </a:t>
            </a:r>
          </a:p>
          <a:p>
            <a:pPr marL="484188" lvl="1" indent="-255588" defTabSz="1079500">
              <a:lnSpc>
                <a:spcPct val="160000"/>
              </a:lnSpc>
              <a:buSzPct val="100000"/>
              <a:buFont typeface="Wingdings" pitchFamily="2" charset="2"/>
              <a:buChar char="Ø"/>
            </a:pPr>
            <a:r>
              <a:rPr lang="ko-KR" altLang="en-US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위원장은 입찰참여 업체에게 위원회에서 제안설명을  요청할 수 있음</a:t>
            </a:r>
          </a:p>
          <a:p>
            <a:pPr marL="484188" lvl="1" indent="-255588" defTabSz="1079500">
              <a:lnSpc>
                <a:spcPct val="160000"/>
              </a:lnSpc>
              <a:buSzPct val="100000"/>
              <a:buFont typeface="Wingdings" pitchFamily="2" charset="2"/>
              <a:buChar char="Ø"/>
            </a:pPr>
            <a:r>
              <a:rPr lang="ko-KR" altLang="en-US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위원회의 토론은 가능하나 평가는 위원 개인별로 실시</a:t>
            </a:r>
          </a:p>
          <a:p>
            <a:pPr marL="484188" lvl="1" indent="-255588" defTabSz="1079500">
              <a:lnSpc>
                <a:spcPct val="160000"/>
              </a:lnSpc>
              <a:buSzPct val="100000"/>
              <a:buFont typeface="Wingdings" pitchFamily="2" charset="2"/>
              <a:buChar char="Ø"/>
            </a:pPr>
            <a:r>
              <a:rPr lang="ko-KR" altLang="en-US" sz="2200">
                <a:solidFill>
                  <a:srgbClr val="333399"/>
                </a:solidFill>
                <a:latin typeface="HY견고딕" pitchFamily="18" charset="-127"/>
                <a:ea typeface="HY견고딕" pitchFamily="18" charset="-127"/>
              </a:rPr>
              <a:t>특정업체를 비호하거나 특정업체에 불리한 사항을 부각시키는 행위는 일체 금지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그림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8" y="12700"/>
            <a:ext cx="9193212" cy="687705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</p:pic>
      <p:sp>
        <p:nvSpPr>
          <p:cNvPr id="3" name="직사각형 2"/>
          <p:cNvSpPr/>
          <p:nvPr/>
        </p:nvSpPr>
        <p:spPr>
          <a:xfrm>
            <a:off x="2486025" y="2189163"/>
            <a:ext cx="4286250" cy="1792287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wrap="none" lIns="89994" tIns="46783" rIns="89994" bIns="46783"/>
          <a:lstStyle/>
          <a:p>
            <a:pPr algn="ctr" defTabSz="1080135" fontAlgn="auto">
              <a:lnSpc>
                <a:spcPct val="180000"/>
              </a:lnSpc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6200" spc="5">
                <a:solidFill>
                  <a:srgbClr val="9900CC">
                    <a:alpha val="100000"/>
                  </a:srgb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울릉도M"/>
                <a:ea typeface="HY울릉도M"/>
                <a:sym typeface="Wingdings"/>
              </a:rPr>
              <a:t>감사합니다</a:t>
            </a:r>
            <a:r>
              <a:rPr kumimoji="0" lang="ko-KR" altLang="en-US" sz="6200" spc="5">
                <a:solidFill>
                  <a:srgbClr val="9900CC">
                    <a:alpha val="100000"/>
                  </a:srgb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개요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429000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57175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가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개념</a:t>
            </a:r>
          </a:p>
        </p:txBody>
      </p:sp>
      <p:sp>
        <p:nvSpPr>
          <p:cNvPr id="16389" name="직사각형 7"/>
          <p:cNvSpPr>
            <a:spLocks noChangeArrowheads="1"/>
          </p:cNvSpPr>
          <p:nvPr/>
        </p:nvSpPr>
        <p:spPr bwMode="auto">
          <a:xfrm>
            <a:off x="827088" y="2287588"/>
            <a:ext cx="7493000" cy="34290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업체의 과거 시공우수성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현재의 기술능력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제안의 우수성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입찰가격대비 시공능력을 종합 평가 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자치단체에 가장 유리한 업체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가장 높은 점수를 획득한 업체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를 낙찰자로 결정하는 입찰제도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한정된 비용 대비 최고가치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(Value for money)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를 의미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개요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429000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3286125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나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도입 연혁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(1)</a:t>
            </a:r>
            <a:endParaRPr kumimoji="0" lang="ko-KR" altLang="en-US" sz="2800" spc="5" dirty="0">
              <a:solidFill>
                <a:schemeClr val="bg1"/>
              </a:solidFill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17413" name="직사각형 7"/>
          <p:cNvSpPr>
            <a:spLocks noChangeArrowheads="1"/>
          </p:cNvSpPr>
          <p:nvPr/>
        </p:nvSpPr>
        <p:spPr bwMode="auto">
          <a:xfrm>
            <a:off x="827088" y="2522538"/>
            <a:ext cx="7493000" cy="34290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309563" indent="-309563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08. 5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무자격업체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난립 방지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시공품질 제고 등을 위한 낙찰자 결정방법 개선 필요성 제기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309563" indent="-309563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09. 2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도입근거 마련을 위한 지방계약법 개정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309563" indent="-309563" defTabSz="1079500">
              <a:lnSpc>
                <a:spcPct val="150000"/>
              </a:lnSpc>
              <a:buSzPct val="100000"/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(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09. 5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세부기준 마련을 위한 전문가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T/F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구성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309563" indent="-309563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09. 8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시행근거 마련을 위한 시행령 개정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개요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429000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314325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나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도입 연혁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(2)</a:t>
            </a:r>
            <a:endParaRPr kumimoji="0" lang="ko-KR" altLang="en-US" sz="2800" spc="5" dirty="0">
              <a:solidFill>
                <a:schemeClr val="bg1"/>
              </a:solidFill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  <a:latin typeface="HY헤드라인M"/>
              <a:ea typeface="HY헤드라인M"/>
              <a:sym typeface="Wingdings"/>
            </a:endParaRPr>
          </a:p>
        </p:txBody>
      </p:sp>
      <p:sp>
        <p:nvSpPr>
          <p:cNvPr id="18437" name="직사각형 7"/>
          <p:cNvSpPr>
            <a:spLocks noChangeArrowheads="1"/>
          </p:cNvSpPr>
          <p:nvPr/>
        </p:nvSpPr>
        <p:spPr bwMode="auto">
          <a:xfrm>
            <a:off x="827088" y="2566988"/>
            <a:ext cx="7493000" cy="34290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95275" indent="-2952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09. 9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∼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10.2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세부기준 마련을 위한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T/F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운영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95275" indent="-2952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10. 4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최적가치 낙찰제 기준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초안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마련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95275" indent="-2952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10. 4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∼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11.2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관계기관 의견수렴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회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95275" indent="-295275" defTabSz="1079500">
              <a:lnSpc>
                <a:spcPct val="17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11.6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최적가치 낙찰제 기준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안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확정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endParaRPr kumimoji="0" lang="ko-KR" altLang="en-US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개요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3857625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28575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다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도입 배경</a:t>
            </a:r>
          </a:p>
        </p:txBody>
      </p:sp>
      <p:sp>
        <p:nvSpPr>
          <p:cNvPr id="19461" name="직사각형 7"/>
          <p:cNvSpPr>
            <a:spLocks noChangeArrowheads="1"/>
          </p:cNvSpPr>
          <p:nvPr/>
        </p:nvSpPr>
        <p:spPr bwMode="auto">
          <a:xfrm>
            <a:off x="827088" y="2287588"/>
            <a:ext cx="7493000" cy="3429000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적격심사제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심사 변별력이 없어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“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뽑기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”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형태의 낙찰자 결정구조 → 운찰제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</a:pP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※ </a:t>
            </a: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업체 수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증가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(97</a:t>
            </a: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년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: 3.8</a:t>
            </a: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천개 →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년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12</a:t>
            </a: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천개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300%</a:t>
            </a:r>
            <a:r>
              <a:rPr kumimoji="0" lang="ko-KR" altLang="en-US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↑</a:t>
            </a:r>
            <a:r>
              <a:rPr kumimoji="0" lang="en-US" altLang="ko-KR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최저가 낙찰제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업체간 과도한 가격경쟁으로 우수시공을 담보하기 곤란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낙찰률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65%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∼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72%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정도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일괄</a:t>
            </a:r>
            <a:r>
              <a:rPr kumimoji="0" lang="en-US" altLang="ko-KR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․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대안 입찰제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설계비 부담 등으로 대형업체만 참여하는 구조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낙찰률 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90%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이상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kumimoji="0" lang="ko-KR" altLang="en-US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20202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개요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358775" y="1358900"/>
          <a:ext cx="8286750" cy="4959096"/>
        </p:xfrm>
        <a:graphic>
          <a:graphicData uri="http://schemas.openxmlformats.org/drawingml/2006/table">
            <a:tbl>
              <a:tblPr/>
              <a:tblGrid>
                <a:gridCol w="1285875"/>
                <a:gridCol w="2357438"/>
                <a:gridCol w="2357437"/>
                <a:gridCol w="228600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구 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4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적격심사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4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최저가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4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일괄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대안입찰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4FD8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대 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300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 미만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300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 이상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300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 이상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금액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(%)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94,952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억원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(43%)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71,819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억원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(32%)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51,510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억원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(25%)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절 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가격입찰→적격심사→낙찰자결정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PQ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심사→가격입찰→저가심사→낙찰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PQ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→가격입찰→</a:t>
                      </a:r>
                      <a:endParaRPr kumimoji="0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설계서 제출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·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심사→낙찰자결정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중점 </a:t>
                      </a:r>
                    </a:p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평가요소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가격평가</a:t>
                      </a: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시공능력 객관평가</a:t>
                      </a: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 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실적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․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경영상태 등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최저가로 낙찰하되</a:t>
                      </a:r>
                      <a:endParaRPr kumimoji="0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덤핑방지를 위해 </a:t>
                      </a:r>
                      <a:endParaRPr kumimoji="0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저가 심사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설계서 심사위원 </a:t>
                      </a:r>
                      <a:endParaRPr kumimoji="0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주관 평가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낙찰률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65%∼72%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98513">
                <a:tc>
                  <a:txBody>
                    <a:bodyPr/>
                    <a:lstStyle/>
                    <a:p>
                      <a:pPr marL="0" marR="0" lvl="0" indent="0" algn="ctr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장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․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단점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입찰참여 확대</a:t>
                      </a: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업체 수 증가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시장경제 원리</a:t>
                      </a: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덤핑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․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부실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시공품질 확보</a:t>
                      </a:r>
                    </a:p>
                    <a:p>
                      <a:pPr marL="0" marR="0" lvl="0" indent="0" algn="l" defTabSz="90488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◦ 대기업 독식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525" name="Rectangle 1"/>
          <p:cNvSpPr>
            <a:spLocks noChangeArrowheads="1"/>
          </p:cNvSpPr>
          <p:nvPr/>
        </p:nvSpPr>
        <p:spPr bwMode="auto">
          <a:xfrm>
            <a:off x="0" y="0"/>
            <a:ext cx="914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kumimoji="0" lang="ko-KR" altLang="en-US">
              <a:latin typeface="함초롬돋움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rot="21600000">
            <a:off x="107950" y="0"/>
            <a:ext cx="8789988" cy="80010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outerShdw dist="53536" dir="2700000" algn="tl">
              <a:schemeClr val="tx1"/>
            </a:outerShdw>
          </a:effectLst>
        </p:spPr>
        <p:txBody>
          <a:bodyPr lIns="89994" tIns="46783" rIns="89994" bIns="46783" anchor="ctr"/>
          <a:lstStyle/>
          <a:p>
            <a:pPr defTabSz="1080135" fontAlgn="auto">
              <a:buClr>
                <a:srgbClr val="000000">
                  <a:alpha val="100000"/>
                </a:srgbClr>
              </a:buClr>
              <a:buSzPct val="100000"/>
              <a:tabLst>
                <a:tab pos="1619250" algn="l"/>
                <a:tab pos="2514600" algn="l"/>
              </a:tabLst>
              <a:defRPr/>
            </a:pPr>
            <a:r>
              <a:rPr kumimoji="0" lang="en-US" altLang="ko-KR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1</a:t>
            </a:r>
            <a:r>
              <a:rPr kumimoji="0" lang="ko-KR" altLang="en-US" sz="3200" spc="5" dirty="0">
                <a:solidFill>
                  <a:schemeClr val="bg1"/>
                </a:solidFill>
                <a:latin typeface="HY헤드라인M"/>
                <a:ea typeface="HY헤드라인M"/>
                <a:sym typeface="Wingdings"/>
              </a:rPr>
              <a:t>. 최적가치 낙찰제 개요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755650" y="2287588"/>
            <a:ext cx="7635875" cy="4000500"/>
          </a:xfrm>
          <a:prstGeom prst="roundRect">
            <a:avLst>
              <a:gd name="adj" fmla="val 2929"/>
            </a:avLst>
          </a:prstGeom>
          <a:solidFill>
            <a:srgbClr val="FFFFCC"/>
          </a:solidFill>
          <a:ln w="2520" cap="rnd" cmpd="sng" algn="ctr">
            <a:solidFill>
              <a:srgbClr val="333399"/>
            </a:solidFill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모서리가 둥근 직사각형 4"/>
          <p:cNvSpPr/>
          <p:nvPr/>
        </p:nvSpPr>
        <p:spPr>
          <a:xfrm rot="21600000">
            <a:off x="787400" y="1484313"/>
            <a:ext cx="4787900" cy="660400"/>
          </a:xfrm>
          <a:prstGeom prst="roundRect">
            <a:avLst>
              <a:gd name="adj" fmla="val 50000"/>
            </a:avLst>
          </a:prstGeom>
          <a:gradFill flip="xy" rotWithShape="0">
            <a:gsLst>
              <a:gs pos="0">
                <a:srgbClr val="0066CC">
                  <a:alpha val="100000"/>
                </a:srgbClr>
              </a:gs>
              <a:gs pos="100000">
                <a:srgbClr val="33CCCC">
                  <a:alpha val="100000"/>
                </a:srgbClr>
              </a:gs>
            </a:gsLst>
            <a:lin ang="0" scaled="0"/>
            <a:tileRect/>
          </a:gradFill>
          <a:ln w="25400" cap="flat" cmpd="sng" algn="ctr">
            <a:noFill/>
            <a:prstDash val="solid"/>
            <a:round/>
          </a:ln>
          <a:effectLst>
            <a:outerShdw dist="17924" dir="13500000" algn="br">
              <a:srgbClr val="808080"/>
            </a:outerShdw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26004" tIns="0" rIns="89994" bIns="0" anchor="ctr"/>
          <a:lstStyle/>
          <a:p>
            <a:pPr algn="ctr" defTabSz="1080135" fontAlgn="auto">
              <a:buClr>
                <a:srgbClr val="000000">
                  <a:alpha val="100000"/>
                </a:srgbClr>
              </a:buClr>
              <a:buSzPct val="100000"/>
              <a:defRPr/>
            </a:pP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라</a:t>
            </a:r>
            <a:r>
              <a:rPr kumimoji="0" lang="en-US" altLang="ko-KR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. </a:t>
            </a:r>
            <a:r>
              <a:rPr kumimoji="0" lang="ko-KR" altLang="en-US" sz="2800" spc="5" dirty="0">
                <a:solidFill>
                  <a:schemeClr val="bg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HY헤드라인M"/>
                <a:ea typeface="HY헤드라인M"/>
                <a:sym typeface="Wingdings"/>
              </a:rPr>
              <a:t>주요 선진국의 낙찰제도</a:t>
            </a:r>
          </a:p>
        </p:txBody>
      </p:sp>
      <p:sp>
        <p:nvSpPr>
          <p:cNvPr id="21509" name="직사각형 7"/>
          <p:cNvSpPr>
            <a:spLocks noChangeArrowheads="1"/>
          </p:cNvSpPr>
          <p:nvPr/>
        </p:nvSpPr>
        <p:spPr bwMode="auto">
          <a:xfrm>
            <a:off x="827088" y="2287588"/>
            <a:ext cx="7493000" cy="3857625"/>
          </a:xfrm>
          <a:prstGeom prst="rect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lIns="89994" tIns="46783" rIns="89994" bIns="46783"/>
          <a:lstStyle/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선진국의 경우 최저가 낙찰제의 문제점을 보완하기 위하여 최저가 방식과 최고가치 낙찰제를 병행 운영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미국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최저가 낙찰제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Design-Build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방식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협상에 의한 계약방식 등 가치중심 낙찰제도 병행운영 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영국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2000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년 최저가 낙찰제가 폐지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Achieving Excellence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방식 등 가치중심 낙찰방식위주 운영 </a:t>
            </a:r>
            <a:endParaRPr kumimoji="0" lang="en-US" altLang="ko-KR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일본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최저가 낙찰방식</a:t>
            </a:r>
            <a:r>
              <a:rPr kumimoji="0" lang="en-US" altLang="ko-KR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종합낙찰 방식 병행운영</a:t>
            </a:r>
          </a:p>
          <a:p>
            <a:pPr marL="269875" indent="-269875" defTabSz="1079500">
              <a:lnSpc>
                <a:spcPct val="150000"/>
              </a:lnSpc>
              <a:buSzPct val="100000"/>
              <a:buFontTx/>
              <a:buBlip>
                <a:blip r:embed="rId2"/>
              </a:buBlip>
            </a:pPr>
            <a:endParaRPr kumimoji="0" lang="ko-KR" altLang="en-US" sz="24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ncom Office">
  <a:themeElements>
    <a:clrScheme name="PowerPoint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000000"/>
      </a:accent3>
      <a:accent4>
        <a:srgbClr val="4338C6"/>
      </a:accent4>
      <a:accent5>
        <a:srgbClr val="B2CEFF"/>
      </a:accent5>
      <a:accent6>
        <a:srgbClr val="B9B9B9"/>
      </a:accent6>
      <a:hlink>
        <a:srgbClr val="996666"/>
      </a:hlink>
      <a:folHlink>
        <a:srgbClr val="6666CC"/>
      </a:folHlink>
    </a:clrScheme>
    <a:fontScheme name="Hancom Office">
      <a:majorFont>
        <a:latin typeface="함초롬돋움"/>
        <a:ea typeface="함초롬돋움"/>
        <a:cs typeface=""/>
      </a:majorFont>
      <a:minorFont>
        <a:latin typeface="함초롬돋움"/>
        <a:ea typeface="함초롬돋움"/>
        <a:cs typeface=""/>
      </a:minorFont>
    </a:fontScheme>
    <a:fmtScheme name="Hancom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1997</Words>
  <Application>Microsoft Office PowerPoint</Application>
  <PresentationFormat>사용자 지정</PresentationFormat>
  <Paragraphs>409</Paragraphs>
  <Slides>38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47" baseType="lpstr">
      <vt:lpstr>굴림</vt:lpstr>
      <vt:lpstr>함초롬돋움</vt:lpstr>
      <vt:lpstr>Arial</vt:lpstr>
      <vt:lpstr>맑은 고딕</vt:lpstr>
      <vt:lpstr>Wingdings</vt:lpstr>
      <vt:lpstr>HY헤드라인M</vt:lpstr>
      <vt:lpstr>HY견고딕</vt:lpstr>
      <vt:lpstr>HY울릉도M</vt:lpstr>
      <vt:lpstr>Hancom Office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</vt:vector>
  </TitlesOfParts>
  <Manager/>
  <Company>행정안전부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subject/>
  <dc:creator>user</dc:creator>
  <cp:keywords/>
  <dc:description/>
  <cp:lastModifiedBy>user</cp:lastModifiedBy>
  <cp:revision>137</cp:revision>
  <dcterms:modified xsi:type="dcterms:W3CDTF">2011-06-14T01:52:07Z</dcterms:modified>
  <cp:category/>
  <cp:contentStatus/>
</cp:coreProperties>
</file>